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66" r:id="rId13"/>
    <p:sldId id="273" r:id="rId14"/>
    <p:sldId id="268" r:id="rId15"/>
    <p:sldId id="269" r:id="rId16"/>
    <p:sldId id="271" r:id="rId17"/>
    <p:sldId id="267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29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552"/>
      </p:cViewPr>
      <p:guideLst>
        <p:guide orient="horz" pos="1729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DAEE0-28D5-4616-B177-0B863F2D2B61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483C85-1B47-4B8B-B73F-DEBD4F20B0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391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4155EF8A-6FDF-4D45-A19A-0A0F6D078B20}" type="datetime1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68A6-809C-46F6-B542-5FEB1E6ADBB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518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B9CB96A-DF22-4D58-B6CC-B583007392F4}" type="datetime1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68A6-809C-46F6-B542-5FEB1E6ADB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638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  <a:prstGeom prst="rect">
            <a:avLst/>
          </a:prstGeom>
        </p:spPr>
        <p:txBody>
          <a:bodyPr anchor="ctr"/>
          <a:lstStyle>
            <a:lvl1pPr algn="ctr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164E14B9-A4AB-496A-A0D9-625E3B87EE51}" type="datetime1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68A6-809C-46F6-B542-5FEB1E6ADB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39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763B095E-3ED1-4EEC-A92A-DE93E96908DC}" type="datetime1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68A6-809C-46F6-B542-5FEB1E6ADBB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8594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  <a:prstGeom prst="rect">
            <a:avLst/>
          </a:prstGeom>
        </p:spPr>
        <p:txBody>
          <a:bodyPr anchor="b"/>
          <a:lstStyle>
            <a:lvl1pPr algn="ctr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0826A93C-C6D5-436C-A582-4E2CEFDA513E}" type="datetime1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68A6-809C-46F6-B542-5FEB1E6ADB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991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8FAB1B0-31CA-4630-8ACA-4F5090A26158}" type="datetime1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68A6-809C-46F6-B542-5FEB1E6ADB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2485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22F72D25-BEBC-49F3-8424-757DE3024B49}" type="datetime1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68A6-809C-46F6-B542-5FEB1E6ADB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77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BD49EE35-D489-412E-AA3F-3FCE50ADC1BD}" type="datetime1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68A6-809C-46F6-B542-5FEB1E6ADB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9958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  <a:prstGeom prst="rect">
            <a:avLst/>
          </a:prstGeo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CB6B2968-7A6E-4FB2-B77B-8984323E6E8F}" type="datetime1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68A6-809C-46F6-B542-5FEB1E6ADB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862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3F5D2D33-34B5-48CD-96FF-7F3984C7F450}" type="datetime1">
              <a:rPr lang="ko-KR" altLang="en-US" smtClean="0"/>
              <a:t>2024-10-25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77600" y="6386512"/>
            <a:ext cx="764215" cy="365125"/>
          </a:xfrm>
        </p:spPr>
        <p:txBody>
          <a:bodyPr/>
          <a:lstStyle/>
          <a:p>
            <a:fld id="{3DB568A6-809C-46F6-B542-5FEB1E6ADBB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3958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D656D705-D0A2-4A8C-8A20-BA7B18340ED1}" type="datetime1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68A6-809C-46F6-B542-5FEB1E6ADB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962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238C296C-55B0-49AC-850E-068E2F30CE6B}" type="datetime1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68A6-809C-46F6-B542-5FEB1E6ADB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433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E4204DCE-8AE7-4589-AB03-18B4DF3EC8F8}" type="datetime1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68A6-809C-46F6-B542-5FEB1E6ADB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842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BBDA266D-74E6-47A7-AF4F-281EA515CF41}" type="datetime1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68A6-809C-46F6-B542-5FEB1E6ADB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48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5713B86-0C54-437C-89FD-2DE0A2383A2D}" type="datetime1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68A6-809C-46F6-B542-5FEB1E6ADB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959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  <a:prstGeom prst="rect">
            <a:avLst/>
          </a:prstGeom>
        </p:spPr>
        <p:txBody>
          <a:bodyPr anchor="b"/>
          <a:lstStyle>
            <a:lvl1pPr algn="ctr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38F361E1-95A2-4CD1-B147-6220AFABC782}" type="datetime1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68A6-809C-46F6-B542-5FEB1E6ADB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23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  <a:prstGeom prst="rect">
            <a:avLst/>
          </a:prstGeom>
        </p:spPr>
        <p:txBody>
          <a:bodyPr anchor="b"/>
          <a:lstStyle>
            <a:lvl1pPr algn="ctr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9CAA6DFE-5994-4379-8BF7-8CE5C75FD66E}" type="datetime1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68A6-809C-46F6-B542-5FEB1E6ADB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017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14655" y="6370163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DB568A6-809C-46F6-B542-5FEB1E6ADBB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5186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hdr="0" ftr="0" dt="0"/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2"/>
          <p:cNvSpPr txBox="1"/>
          <p:nvPr/>
        </p:nvSpPr>
        <p:spPr>
          <a:xfrm>
            <a:off x="3419681" y="2598003"/>
            <a:ext cx="5352638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400" dirty="0" smtClean="0">
                <a:solidFill>
                  <a:schemeClr val="tx2">
                    <a:lumMod val="50000"/>
                  </a:schemeClr>
                </a:solidFill>
                <a:latin typeface="Stencil" panose="040409050D0802020404" pitchFamily="82" charset="0"/>
                <a:ea typeface="TDTD타이틀굴림"/>
                <a:cs typeface="TDTD타이틀굴림"/>
                <a:sym typeface="TDTD타이틀굴림"/>
              </a:rPr>
              <a:t>JAVA </a:t>
            </a:r>
            <a:r>
              <a:rPr lang="en-US" sz="5400" dirty="0" err="1" smtClean="0">
                <a:solidFill>
                  <a:schemeClr val="tx2">
                    <a:lumMod val="50000"/>
                  </a:schemeClr>
                </a:solidFill>
                <a:latin typeface="Stencil" panose="040409050D0802020404" pitchFamily="82" charset="0"/>
                <a:ea typeface="TDTD타이틀굴림"/>
                <a:cs typeface="TDTD타이틀굴림"/>
                <a:sym typeface="TDTD타이틀굴림"/>
              </a:rPr>
              <a:t>프로젝트</a:t>
            </a:r>
            <a:endParaRPr lang="en-US" sz="5400" dirty="0">
              <a:solidFill>
                <a:schemeClr val="tx2">
                  <a:lumMod val="50000"/>
                </a:schemeClr>
              </a:solidFill>
              <a:latin typeface="Stencil" panose="040409050D0802020404" pitchFamily="82" charset="0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53" name="TextBox 7"/>
          <p:cNvSpPr txBox="1"/>
          <p:nvPr/>
        </p:nvSpPr>
        <p:spPr>
          <a:xfrm>
            <a:off x="5082917" y="4102150"/>
            <a:ext cx="2026166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 i="1" smtClean="0">
                <a:solidFill>
                  <a:schemeClr val="tx2">
                    <a:lumMod val="50000"/>
                  </a:schemeClr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2024.10.24</a:t>
            </a:r>
            <a:endParaRPr lang="en-US" sz="2199" b="1" i="1" dirty="0" smtClean="0">
              <a:solidFill>
                <a:schemeClr val="tx2">
                  <a:lumMod val="50000"/>
                </a:schemeClr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ctr">
              <a:lnSpc>
                <a:spcPts val="3079"/>
              </a:lnSpc>
            </a:pPr>
            <a:r>
              <a:rPr lang="ko-KR" altLang="en-US" sz="2199" b="1" i="1" dirty="0" smtClean="0">
                <a:solidFill>
                  <a:schemeClr val="tx2">
                    <a:lumMod val="50000"/>
                  </a:schemeClr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이 명 균</a:t>
            </a:r>
            <a:endParaRPr lang="en-US" sz="2199" b="1" i="1" dirty="0">
              <a:solidFill>
                <a:schemeClr val="tx2">
                  <a:lumMod val="50000"/>
                </a:schemeClr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68A6-809C-46F6-B542-5FEB1E6ADBB4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239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8313" y="1232619"/>
            <a:ext cx="5493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3-3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클래스 다이어그램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" name="TextBox 47"/>
          <p:cNvSpPr txBox="1">
            <a:spLocks noChangeArrowheads="1"/>
          </p:cNvSpPr>
          <p:nvPr/>
        </p:nvSpPr>
        <p:spPr bwMode="auto">
          <a:xfrm>
            <a:off x="360363" y="252413"/>
            <a:ext cx="6156325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1" hangingPunct="1"/>
            <a:r>
              <a:rPr lang="en-US" altLang="ko-KR" sz="35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</a:t>
            </a:r>
            <a:r>
              <a:rPr lang="en-US" altLang="ko-KR" sz="3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r>
              <a:rPr lang="ko-KR" altLang="en-US" sz="3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개발 설계</a:t>
            </a:r>
            <a:endParaRPr lang="ko-KR" altLang="en-US" sz="35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 rot="16200000">
            <a:off x="-218280" y="799306"/>
            <a:ext cx="1116012" cy="412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793175" y="3420093"/>
            <a:ext cx="2113808" cy="486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고객</a:t>
            </a:r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4653149" y="4486893"/>
            <a:ext cx="2113808" cy="486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기차 예약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864426" y="4059381"/>
            <a:ext cx="2042557" cy="10707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</a:rPr>
              <a:t>String </a:t>
            </a:r>
            <a:r>
              <a:rPr lang="en-US" altLang="ko-KR" sz="1000" dirty="0" err="1" smtClean="0">
                <a:solidFill>
                  <a:schemeClr val="bg2">
                    <a:lumMod val="75000"/>
                  </a:schemeClr>
                </a:solidFill>
              </a:rPr>
              <a:t>user_id</a:t>
            </a:r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;        //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</a:rPr>
              <a:t>고객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</a:rPr>
              <a:t>ID</a:t>
            </a:r>
          </a:p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</a:rPr>
              <a:t>String </a:t>
            </a:r>
            <a:r>
              <a:rPr lang="en-US" altLang="ko-KR" sz="1000" dirty="0" err="1" smtClean="0">
                <a:solidFill>
                  <a:schemeClr val="bg2">
                    <a:lumMod val="75000"/>
                  </a:schemeClr>
                </a:solidFill>
              </a:rPr>
              <a:t>user_pw</a:t>
            </a:r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;      //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</a:rPr>
              <a:t>고객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</a:rPr>
              <a:t>PW</a:t>
            </a:r>
          </a:p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</a:rPr>
              <a:t>String </a:t>
            </a:r>
            <a:r>
              <a:rPr lang="en-US" altLang="ko-KR" sz="1000" dirty="0" err="1" smtClean="0">
                <a:solidFill>
                  <a:schemeClr val="bg2">
                    <a:lumMod val="75000"/>
                  </a:schemeClr>
                </a:solidFill>
              </a:rPr>
              <a:t>user_name</a:t>
            </a:r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;  //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</a:rPr>
              <a:t>고객명</a:t>
            </a:r>
          </a:p>
          <a:p>
            <a:r>
              <a:rPr lang="en-US" altLang="ko-KR" sz="1000" b="1" dirty="0" err="1">
                <a:solidFill>
                  <a:schemeClr val="bg2">
                    <a:lumMod val="75000"/>
                  </a:schemeClr>
                </a:solidFill>
              </a:rPr>
              <a:t>int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ko-KR" sz="1000" dirty="0" err="1" smtClean="0">
                <a:solidFill>
                  <a:schemeClr val="bg2">
                    <a:lumMod val="75000"/>
                  </a:schemeClr>
                </a:solidFill>
              </a:rPr>
              <a:t>user_age</a:t>
            </a:r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;         // </a:t>
            </a:r>
            <a:r>
              <a:rPr lang="ko-KR" altLang="en-US" sz="1000" dirty="0" err="1">
                <a:solidFill>
                  <a:schemeClr val="bg2">
                    <a:lumMod val="75000"/>
                  </a:schemeClr>
                </a:solidFill>
              </a:rPr>
              <a:t>고객나이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</a:rPr>
              <a:t>String </a:t>
            </a:r>
            <a:r>
              <a:rPr lang="en-US" altLang="ko-KR" sz="1000" dirty="0" err="1" smtClean="0">
                <a:solidFill>
                  <a:schemeClr val="bg2">
                    <a:lumMod val="75000"/>
                  </a:schemeClr>
                </a:solidFill>
              </a:rPr>
              <a:t>user_tel</a:t>
            </a:r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;      // </a:t>
            </a:r>
            <a:r>
              <a:rPr lang="ko-KR" altLang="en-US" sz="1000" dirty="0" err="1">
                <a:solidFill>
                  <a:schemeClr val="bg2">
                    <a:lumMod val="75000"/>
                  </a:schemeClr>
                </a:solidFill>
              </a:rPr>
              <a:t>고객전화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</a:rPr>
              <a:t>String </a:t>
            </a:r>
            <a:r>
              <a:rPr lang="en-US" altLang="ko-KR" sz="1000" dirty="0" err="1" smtClean="0">
                <a:solidFill>
                  <a:schemeClr val="bg2">
                    <a:lumMod val="75000"/>
                  </a:schemeClr>
                </a:solidFill>
              </a:rPr>
              <a:t>age_id</a:t>
            </a:r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;       // </a:t>
            </a:r>
            <a:r>
              <a:rPr lang="ko-KR" altLang="en-US" sz="1000" dirty="0" err="1">
                <a:solidFill>
                  <a:schemeClr val="bg2">
                    <a:lumMod val="75000"/>
                  </a:schemeClr>
                </a:solidFill>
              </a:rPr>
              <a:t>나이구분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ko-KR" altLang="en-US" sz="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384475" y="3420093"/>
            <a:ext cx="2113808" cy="486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기차 시간표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111406" y="1978190"/>
            <a:ext cx="1207181" cy="486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기차</a:t>
            </a:r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8860825" y="1978190"/>
            <a:ext cx="1179697" cy="486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기차역</a:t>
            </a:r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878773" y="2423473"/>
            <a:ext cx="1698237" cy="486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고객 나이</a:t>
            </a:r>
            <a:r>
              <a:rPr lang="en-US" altLang="ko-KR" dirty="0" smtClean="0"/>
              <a:t>TYPE</a:t>
            </a:r>
            <a:endParaRPr lang="ko-KR" altLang="en-US" dirty="0"/>
          </a:p>
        </p:txBody>
      </p:sp>
      <p:cxnSp>
        <p:nvCxnSpPr>
          <p:cNvPr id="17" name="꺾인 연결선 16"/>
          <p:cNvCxnSpPr>
            <a:stCxn id="16" idx="2"/>
            <a:endCxn id="8" idx="0"/>
          </p:cNvCxnSpPr>
          <p:nvPr/>
        </p:nvCxnSpPr>
        <p:spPr>
          <a:xfrm rot="16200000" flipH="1">
            <a:off x="2034119" y="2604133"/>
            <a:ext cx="509732" cy="1122187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8" idx="3"/>
            <a:endCxn id="9" idx="0"/>
          </p:cNvCxnSpPr>
          <p:nvPr/>
        </p:nvCxnSpPr>
        <p:spPr>
          <a:xfrm>
            <a:off x="3906983" y="3663537"/>
            <a:ext cx="1803070" cy="82335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>
            <a:stCxn id="13" idx="1"/>
            <a:endCxn id="9" idx="0"/>
          </p:cNvCxnSpPr>
          <p:nvPr/>
        </p:nvCxnSpPr>
        <p:spPr>
          <a:xfrm rot="10800000" flipV="1">
            <a:off x="5710053" y="3663537"/>
            <a:ext cx="1674422" cy="82335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2653459" y="1981200"/>
            <a:ext cx="1545338" cy="10707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ID       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명칭       할인율</a:t>
            </a:r>
            <a:endParaRPr lang="en-US" altLang="ko-KR" sz="1000" dirty="0" smtClean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Age05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유아	</a:t>
            </a:r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0.25</a:t>
            </a:r>
          </a:p>
          <a:p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Age12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아동	</a:t>
            </a:r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0.5</a:t>
            </a:r>
          </a:p>
          <a:p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Age64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일반	</a:t>
            </a:r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1.0</a:t>
            </a:r>
          </a:p>
          <a:p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Age65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경로	</a:t>
            </a:r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0.7</a:t>
            </a:r>
          </a:p>
          <a:p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Age99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장애	</a:t>
            </a:r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0.5</a:t>
            </a:r>
            <a:endParaRPr lang="ko-KR" altLang="en-US" sz="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332770" y="1875743"/>
            <a:ext cx="1700604" cy="10707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ID       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명칭       타입</a:t>
            </a:r>
            <a:endParaRPr lang="en-US" altLang="ko-KR" sz="1000" dirty="0" smtClean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I27 ITX-T027	ITX</a:t>
            </a:r>
          </a:p>
          <a:p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I28 ITX-T028	ITX</a:t>
            </a:r>
          </a:p>
          <a:p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I45 ITX-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청춘</a:t>
            </a:r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05	ITX-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청춘</a:t>
            </a:r>
          </a:p>
          <a:p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I46 ITX-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청춘</a:t>
            </a:r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06	ITX-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청춘</a:t>
            </a:r>
            <a:endParaRPr lang="ko-KR" altLang="en-US" sz="2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22" name="꺾인 연결선 21"/>
          <p:cNvCxnSpPr>
            <a:stCxn id="14" idx="2"/>
            <a:endCxn id="13" idx="0"/>
          </p:cNvCxnSpPr>
          <p:nvPr/>
        </p:nvCxnSpPr>
        <p:spPr>
          <a:xfrm rot="16200000" flipH="1">
            <a:off x="7600681" y="2579394"/>
            <a:ext cx="955015" cy="72638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15" idx="2"/>
            <a:endCxn id="13" idx="0"/>
          </p:cNvCxnSpPr>
          <p:nvPr/>
        </p:nvCxnSpPr>
        <p:spPr>
          <a:xfrm rot="5400000">
            <a:off x="8468520" y="2437938"/>
            <a:ext cx="955015" cy="100929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0122866" y="1888691"/>
            <a:ext cx="1492253" cy="10707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ID       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명칭       거리</a:t>
            </a:r>
            <a:endParaRPr lang="en-US" altLang="ko-KR" sz="1000" dirty="0" smtClean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S01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서울역	</a:t>
            </a:r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1</a:t>
            </a:r>
          </a:p>
          <a:p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S02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부산역	</a:t>
            </a:r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2</a:t>
            </a:r>
          </a:p>
          <a:p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S03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인천역	</a:t>
            </a:r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3</a:t>
            </a:r>
          </a:p>
          <a:p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S04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대구역	</a:t>
            </a:r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4</a:t>
            </a:r>
          </a:p>
          <a:p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S05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</a:rPr>
              <a:t>광주역	</a:t>
            </a:r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552745" y="3951514"/>
            <a:ext cx="1803031" cy="10707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</a:rPr>
              <a:t>String </a:t>
            </a:r>
            <a:r>
              <a:rPr lang="en-US" altLang="ko-KR" sz="1000" dirty="0" err="1" smtClean="0">
                <a:solidFill>
                  <a:schemeClr val="bg2">
                    <a:lumMod val="75000"/>
                  </a:schemeClr>
                </a:solidFill>
              </a:rPr>
              <a:t>sch_id</a:t>
            </a:r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;   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</a:rPr>
              <a:t>//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</a:rPr>
              <a:t>스케줄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</a:rPr>
              <a:t>ID</a:t>
            </a:r>
          </a:p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</a:rPr>
              <a:t>String </a:t>
            </a:r>
            <a:r>
              <a:rPr lang="en-US" altLang="ko-KR" sz="1000" dirty="0" err="1" smtClean="0">
                <a:solidFill>
                  <a:schemeClr val="bg2">
                    <a:lumMod val="75000"/>
                  </a:schemeClr>
                </a:solidFill>
              </a:rPr>
              <a:t>sch_time</a:t>
            </a:r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;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</a:rPr>
              <a:t>//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</a:rPr>
              <a:t>출발시간</a:t>
            </a:r>
          </a:p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</a:rPr>
              <a:t>String </a:t>
            </a:r>
            <a:r>
              <a:rPr lang="en-US" altLang="ko-KR" sz="1000" dirty="0" err="1" smtClean="0">
                <a:solidFill>
                  <a:schemeClr val="bg2">
                    <a:lumMod val="75000"/>
                  </a:schemeClr>
                </a:solidFill>
              </a:rPr>
              <a:t>s_st_nm</a:t>
            </a:r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; 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</a:rPr>
              <a:t>// </a:t>
            </a:r>
            <a:r>
              <a:rPr lang="ko-KR" altLang="en-US" sz="1000" dirty="0" err="1">
                <a:solidFill>
                  <a:schemeClr val="bg2">
                    <a:lumMod val="75000"/>
                  </a:schemeClr>
                </a:solidFill>
              </a:rPr>
              <a:t>출발역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</a:rPr>
              <a:t>String </a:t>
            </a:r>
            <a:r>
              <a:rPr lang="en-US" altLang="ko-KR" sz="1000" dirty="0" err="1" smtClean="0">
                <a:solidFill>
                  <a:schemeClr val="bg2">
                    <a:lumMod val="75000"/>
                  </a:schemeClr>
                </a:solidFill>
              </a:rPr>
              <a:t>e_st_nm</a:t>
            </a:r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;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</a:rPr>
              <a:t>// </a:t>
            </a:r>
            <a:r>
              <a:rPr lang="ko-KR" altLang="en-US" sz="1000" dirty="0" err="1">
                <a:solidFill>
                  <a:schemeClr val="bg2">
                    <a:lumMod val="75000"/>
                  </a:schemeClr>
                </a:solidFill>
              </a:rPr>
              <a:t>도착역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</a:rPr>
              <a:t>String </a:t>
            </a:r>
            <a:r>
              <a:rPr lang="en-US" altLang="ko-KR" sz="1000" dirty="0" err="1" smtClean="0">
                <a:solidFill>
                  <a:schemeClr val="bg2">
                    <a:lumMod val="75000"/>
                  </a:schemeClr>
                </a:solidFill>
              </a:rPr>
              <a:t>tr_name</a:t>
            </a:r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;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</a:rPr>
              <a:t>// </a:t>
            </a:r>
            <a:r>
              <a:rPr lang="ko-KR" altLang="en-US" sz="1000" dirty="0" err="1">
                <a:solidFill>
                  <a:schemeClr val="bg2">
                    <a:lumMod val="75000"/>
                  </a:schemeClr>
                </a:solidFill>
              </a:rPr>
              <a:t>기차명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altLang="ko-KR" sz="1000" b="1" dirty="0" err="1">
                <a:solidFill>
                  <a:schemeClr val="bg2">
                    <a:lumMod val="75000"/>
                  </a:schemeClr>
                </a:solidFill>
              </a:rPr>
              <a:t>int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ko-KR" sz="1000" dirty="0" err="1" smtClean="0">
                <a:solidFill>
                  <a:schemeClr val="bg2">
                    <a:lumMod val="75000"/>
                  </a:schemeClr>
                </a:solidFill>
              </a:rPr>
              <a:t>origin_price</a:t>
            </a:r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;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</a:rPr>
              <a:t>//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</a:rPr>
              <a:t>가격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4757680" y="5022272"/>
            <a:ext cx="1947922" cy="168728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</a:rPr>
              <a:t>String </a:t>
            </a:r>
            <a:r>
              <a:rPr lang="en-US" altLang="ko-KR" sz="1000" dirty="0" err="1" smtClean="0">
                <a:solidFill>
                  <a:schemeClr val="bg2">
                    <a:lumMod val="75000"/>
                  </a:schemeClr>
                </a:solidFill>
              </a:rPr>
              <a:t>user_name</a:t>
            </a:r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;  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</a:rPr>
              <a:t>//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</a:rPr>
              <a:t>고객명</a:t>
            </a:r>
          </a:p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</a:rPr>
              <a:t>String </a:t>
            </a:r>
            <a:r>
              <a:rPr lang="en-US" altLang="ko-KR" sz="1000" dirty="0" err="1" smtClean="0">
                <a:solidFill>
                  <a:schemeClr val="bg2">
                    <a:lumMod val="75000"/>
                  </a:schemeClr>
                </a:solidFill>
              </a:rPr>
              <a:t>user_age</a:t>
            </a:r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;    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</a:rPr>
              <a:t>// </a:t>
            </a:r>
            <a:r>
              <a:rPr lang="ko-KR" altLang="en-US" sz="1000" dirty="0" err="1">
                <a:solidFill>
                  <a:schemeClr val="bg2">
                    <a:lumMod val="75000"/>
                  </a:schemeClr>
                </a:solidFill>
              </a:rPr>
              <a:t>고객나이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</a:rPr>
              <a:t>String </a:t>
            </a:r>
            <a:r>
              <a:rPr lang="en-US" altLang="ko-KR" sz="1000" dirty="0" err="1" smtClean="0">
                <a:solidFill>
                  <a:schemeClr val="bg2">
                    <a:lumMod val="75000"/>
                  </a:schemeClr>
                </a:solidFill>
              </a:rPr>
              <a:t>res_time</a:t>
            </a:r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;       // </a:t>
            </a:r>
            <a:r>
              <a:rPr lang="ko-KR" altLang="en-US" sz="1000" dirty="0" err="1">
                <a:solidFill>
                  <a:schemeClr val="bg2">
                    <a:lumMod val="75000"/>
                  </a:schemeClr>
                </a:solidFill>
              </a:rPr>
              <a:t>예약시간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</a:rPr>
              <a:t>String </a:t>
            </a:r>
            <a:r>
              <a:rPr lang="en-US" altLang="ko-KR" sz="1000" dirty="0" err="1" smtClean="0">
                <a:solidFill>
                  <a:schemeClr val="bg2">
                    <a:lumMod val="75000"/>
                  </a:schemeClr>
                </a:solidFill>
              </a:rPr>
              <a:t>s_st</a:t>
            </a:r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;              // </a:t>
            </a:r>
            <a:r>
              <a:rPr lang="ko-KR" altLang="en-US" sz="1000" dirty="0" err="1">
                <a:solidFill>
                  <a:schemeClr val="bg2">
                    <a:lumMod val="75000"/>
                  </a:schemeClr>
                </a:solidFill>
              </a:rPr>
              <a:t>출발역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</a:rPr>
              <a:t>String </a:t>
            </a:r>
            <a:r>
              <a:rPr lang="en-US" altLang="ko-KR" sz="1000" dirty="0" err="1" smtClean="0">
                <a:solidFill>
                  <a:schemeClr val="bg2">
                    <a:lumMod val="75000"/>
                  </a:schemeClr>
                </a:solidFill>
              </a:rPr>
              <a:t>e_st</a:t>
            </a:r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;             // </a:t>
            </a:r>
            <a:r>
              <a:rPr lang="ko-KR" altLang="en-US" sz="1000" dirty="0" err="1">
                <a:solidFill>
                  <a:schemeClr val="bg2">
                    <a:lumMod val="75000"/>
                  </a:schemeClr>
                </a:solidFill>
              </a:rPr>
              <a:t>도착역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</a:rPr>
              <a:t>String </a:t>
            </a:r>
            <a:r>
              <a:rPr lang="en-US" altLang="ko-KR" sz="1000" dirty="0" err="1" smtClean="0">
                <a:solidFill>
                  <a:schemeClr val="bg2">
                    <a:lumMod val="75000"/>
                  </a:schemeClr>
                </a:solidFill>
              </a:rPr>
              <a:t>sch_time</a:t>
            </a:r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;       //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</a:rPr>
              <a:t>출발시간</a:t>
            </a:r>
          </a:p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</a:rPr>
              <a:t>String </a:t>
            </a:r>
            <a:r>
              <a:rPr lang="en-US" altLang="ko-KR" sz="1000" dirty="0" err="1" smtClean="0">
                <a:solidFill>
                  <a:schemeClr val="bg2">
                    <a:lumMod val="75000"/>
                  </a:schemeClr>
                </a:solidFill>
              </a:rPr>
              <a:t>tr_name</a:t>
            </a:r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;       // </a:t>
            </a:r>
            <a:r>
              <a:rPr lang="ko-KR" altLang="en-US" sz="1000" dirty="0" err="1">
                <a:solidFill>
                  <a:schemeClr val="bg2">
                    <a:lumMod val="75000"/>
                  </a:schemeClr>
                </a:solidFill>
              </a:rPr>
              <a:t>기차정보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</a:rPr>
              <a:t>String </a:t>
            </a:r>
            <a:r>
              <a:rPr lang="en-US" altLang="ko-KR" sz="1000" dirty="0" err="1" smtClean="0">
                <a:solidFill>
                  <a:schemeClr val="bg2">
                    <a:lumMod val="75000"/>
                  </a:schemeClr>
                </a:solidFill>
              </a:rPr>
              <a:t>origin_price</a:t>
            </a:r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;  //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</a:rPr>
              <a:t>가격</a:t>
            </a:r>
          </a:p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</a:rPr>
              <a:t>String </a:t>
            </a:r>
            <a:r>
              <a:rPr lang="en-US" altLang="ko-KR" sz="1000" dirty="0" err="1" smtClean="0">
                <a:solidFill>
                  <a:schemeClr val="bg2">
                    <a:lumMod val="75000"/>
                  </a:schemeClr>
                </a:solidFill>
              </a:rPr>
              <a:t>age_per</a:t>
            </a:r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;     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</a:rPr>
              <a:t>// </a:t>
            </a:r>
            <a:r>
              <a:rPr lang="ko-KR" altLang="en-US" sz="1000" dirty="0" err="1">
                <a:solidFill>
                  <a:schemeClr val="bg2">
                    <a:lumMod val="75000"/>
                  </a:schemeClr>
                </a:solidFill>
              </a:rPr>
              <a:t>활인율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</a:rPr>
              <a:t>String </a:t>
            </a:r>
            <a:r>
              <a:rPr lang="en-US" altLang="ko-KR" sz="1000" dirty="0" err="1" smtClean="0">
                <a:solidFill>
                  <a:schemeClr val="bg2">
                    <a:lumMod val="75000"/>
                  </a:schemeClr>
                </a:solidFill>
              </a:rPr>
              <a:t>sale_price</a:t>
            </a:r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</a:rPr>
              <a:t>;   // </a:t>
            </a:r>
            <a:r>
              <a:rPr lang="ko-KR" altLang="en-US" sz="1000" dirty="0" err="1">
                <a:solidFill>
                  <a:schemeClr val="bg2">
                    <a:lumMod val="75000"/>
                  </a:schemeClr>
                </a:solidFill>
              </a:rPr>
              <a:t>결재금액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</a:endParaRPr>
          </a:p>
          <a:p>
            <a:endParaRPr lang="ko-KR" altLang="en-US" sz="3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68A6-809C-46F6-B542-5FEB1E6ADBB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17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284" y="1753394"/>
            <a:ext cx="4619500" cy="5032950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 flipH="1">
            <a:off x="4726379" y="2666609"/>
            <a:ext cx="1983179" cy="71944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92686" y="2481943"/>
            <a:ext cx="4875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DB </a:t>
            </a:r>
            <a:r>
              <a:rPr lang="ko-KR" altLang="en-US" dirty="0" err="1" smtClean="0"/>
              <a:t>연결메서드</a:t>
            </a:r>
            <a:r>
              <a:rPr lang="ko-KR" altLang="en-US" dirty="0" smtClean="0"/>
              <a:t> 이용 </a:t>
            </a:r>
            <a:r>
              <a:rPr lang="en-US" altLang="ko-KR" dirty="0" smtClean="0"/>
              <a:t>1</a:t>
            </a:r>
            <a:r>
              <a:rPr lang="ko-KR" altLang="en-US" dirty="0" smtClean="0"/>
              <a:t>회만 연결되어 계속 사용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68312" y="1232619"/>
            <a:ext cx="68468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-1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JAVA :: DB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연결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Class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구현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(DB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연결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singletone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적용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</p:txBody>
      </p:sp>
      <p:sp>
        <p:nvSpPr>
          <p:cNvPr id="9" name="TextBox 47"/>
          <p:cNvSpPr txBox="1">
            <a:spLocks noChangeArrowheads="1"/>
          </p:cNvSpPr>
          <p:nvPr/>
        </p:nvSpPr>
        <p:spPr bwMode="auto">
          <a:xfrm>
            <a:off x="360363" y="252413"/>
            <a:ext cx="6156325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1" hangingPunct="1"/>
            <a:r>
              <a:rPr lang="en-US" altLang="ko-KR" sz="35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</a:t>
            </a:r>
            <a:r>
              <a:rPr lang="en-US" altLang="ko-KR" sz="3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r>
              <a:rPr lang="ko-KR" altLang="en-US" sz="3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개발 구현</a:t>
            </a:r>
            <a:endParaRPr lang="ko-KR" altLang="en-US" sz="35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rot="16200000">
            <a:off x="-218280" y="799306"/>
            <a:ext cx="1116012" cy="412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68A6-809C-46F6-B542-5FEB1E6ADBB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9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8313" y="1232619"/>
            <a:ext cx="503555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4-2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JAVA :: View</a:t>
            </a:r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화면별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DAO class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기능 구현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" name="TextBox 47"/>
          <p:cNvSpPr txBox="1">
            <a:spLocks noChangeArrowheads="1"/>
          </p:cNvSpPr>
          <p:nvPr/>
        </p:nvSpPr>
        <p:spPr bwMode="auto">
          <a:xfrm>
            <a:off x="360363" y="252413"/>
            <a:ext cx="6156325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1" hangingPunct="1"/>
            <a:r>
              <a:rPr lang="en-US" altLang="ko-KR" sz="35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</a:t>
            </a:r>
            <a:r>
              <a:rPr lang="en-US" altLang="ko-KR" sz="3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r>
              <a:rPr lang="ko-KR" altLang="en-US" sz="3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개발 구현</a:t>
            </a:r>
            <a:endParaRPr lang="ko-KR" altLang="en-US" sz="35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 rot="16200000">
            <a:off x="-218280" y="799306"/>
            <a:ext cx="1116012" cy="412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383" y="1950888"/>
            <a:ext cx="5476875" cy="4457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90214" y="1950888"/>
            <a:ext cx="965329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mtClean="0"/>
              <a:t>DB </a:t>
            </a:r>
            <a:r>
              <a:rPr lang="ko-KR" altLang="en-US" dirty="0" smtClean="0"/>
              <a:t>연결</a:t>
            </a:r>
            <a:endParaRPr lang="ko-KR" altLang="en-US" dirty="0"/>
          </a:p>
        </p:txBody>
      </p:sp>
      <p:cxnSp>
        <p:nvCxnSpPr>
          <p:cNvPr id="10" name="꺾인 연결선 9"/>
          <p:cNvCxnSpPr>
            <a:stCxn id="8" idx="1"/>
          </p:cNvCxnSpPr>
          <p:nvPr/>
        </p:nvCxnSpPr>
        <p:spPr>
          <a:xfrm rot="10800000" flipV="1">
            <a:off x="4025736" y="2135554"/>
            <a:ext cx="3764479" cy="60923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420100" y="4229363"/>
            <a:ext cx="2247731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DB </a:t>
            </a:r>
            <a:r>
              <a:rPr lang="ko-KR" altLang="en-US" dirty="0" smtClean="0"/>
              <a:t>연결 </a:t>
            </a:r>
            <a:r>
              <a:rPr lang="ko-KR" altLang="en-US" dirty="0" err="1" smtClean="0"/>
              <a:t>에러시</a:t>
            </a:r>
            <a:r>
              <a:rPr lang="ko-KR" altLang="en-US" dirty="0" smtClean="0"/>
              <a:t> 해지</a:t>
            </a:r>
            <a:endParaRPr lang="ko-KR" altLang="en-US" dirty="0"/>
          </a:p>
        </p:txBody>
      </p:sp>
      <p:cxnSp>
        <p:nvCxnSpPr>
          <p:cNvPr id="13" name="꺾인 연결선 12"/>
          <p:cNvCxnSpPr>
            <a:stCxn id="11" idx="1"/>
          </p:cNvCxnSpPr>
          <p:nvPr/>
        </p:nvCxnSpPr>
        <p:spPr>
          <a:xfrm rot="10800000" flipV="1">
            <a:off x="5907978" y="4414028"/>
            <a:ext cx="1512123" cy="6092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꺾인 연결선 2"/>
          <p:cNvCxnSpPr>
            <a:endCxn id="8" idx="1"/>
          </p:cNvCxnSpPr>
          <p:nvPr/>
        </p:nvCxnSpPr>
        <p:spPr>
          <a:xfrm>
            <a:off x="5605153" y="2135553"/>
            <a:ext cx="2185061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68A6-809C-46F6-B542-5FEB1E6ADBB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98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8313" y="1232619"/>
            <a:ext cx="50355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4-3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개발 화면 단위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Flow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 rot="16200000">
            <a:off x="-218280" y="799306"/>
            <a:ext cx="1116012" cy="412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17" y="2219788"/>
            <a:ext cx="3633849" cy="21854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64116" y="1766222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+mj-ea"/>
                <a:ea typeface="+mj-ea"/>
              </a:rPr>
              <a:t>MainFrame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659" y="4580489"/>
            <a:ext cx="3204398" cy="192718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9595" y="2465591"/>
            <a:ext cx="3225145" cy="1939666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1490012" y="2497130"/>
            <a:ext cx="241194" cy="2092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endCxn id="10" idx="1"/>
          </p:cNvCxnSpPr>
          <p:nvPr/>
        </p:nvCxnSpPr>
        <p:spPr>
          <a:xfrm>
            <a:off x="1913067" y="2508925"/>
            <a:ext cx="3786592" cy="3035159"/>
          </a:xfrm>
          <a:prstGeom prst="bentConnector3">
            <a:avLst>
              <a:gd name="adj1" fmla="val 788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endCxn id="11" idx="1"/>
          </p:cNvCxnSpPr>
          <p:nvPr/>
        </p:nvCxnSpPr>
        <p:spPr>
          <a:xfrm flipV="1">
            <a:off x="2544616" y="1667085"/>
            <a:ext cx="2567385" cy="6573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1918" y="4580489"/>
            <a:ext cx="3204398" cy="1927189"/>
          </a:xfrm>
          <a:prstGeom prst="rect">
            <a:avLst/>
          </a:prstGeom>
        </p:spPr>
      </p:pic>
      <p:cxnSp>
        <p:nvCxnSpPr>
          <p:cNvPr id="26" name="꺾인 연결선 25"/>
          <p:cNvCxnSpPr>
            <a:endCxn id="12" idx="1"/>
          </p:cNvCxnSpPr>
          <p:nvPr/>
        </p:nvCxnSpPr>
        <p:spPr>
          <a:xfrm>
            <a:off x="3063834" y="2442757"/>
            <a:ext cx="5425761" cy="992667"/>
          </a:xfrm>
          <a:prstGeom prst="bentConnector3">
            <a:avLst>
              <a:gd name="adj1" fmla="val 366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001" y="733473"/>
            <a:ext cx="3104693" cy="186722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388809" y="6488668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Sub1Panel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70114" y="6488668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Sub2Panel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18981" y="2585201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Sub3Panel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470423" y="4387554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Sub4Panel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3" name="TextBox 47"/>
          <p:cNvSpPr txBox="1">
            <a:spLocks noChangeArrowheads="1"/>
          </p:cNvSpPr>
          <p:nvPr/>
        </p:nvSpPr>
        <p:spPr bwMode="auto">
          <a:xfrm>
            <a:off x="360363" y="252413"/>
            <a:ext cx="6156325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1" hangingPunct="1"/>
            <a:r>
              <a:rPr lang="en-US" altLang="ko-KR" sz="35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</a:t>
            </a:r>
            <a:r>
              <a:rPr lang="en-US" altLang="ko-KR" sz="3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r>
              <a:rPr lang="ko-KR" altLang="en-US" sz="3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개발 구현</a:t>
            </a:r>
            <a:endParaRPr lang="ko-KR" altLang="en-US" sz="35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68A6-809C-46F6-B542-5FEB1E6ADBB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0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8313" y="1232619"/>
            <a:ext cx="50355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4-4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JAVA :: class </a:t>
            </a:r>
            <a:r>
              <a:rPr lang="en-US" altLang="ko-KR" b="1" dirty="0"/>
              <a:t>extends</a:t>
            </a:r>
            <a:r>
              <a:rPr lang="en-US" altLang="ko-KR" dirty="0"/>
              <a:t> </a:t>
            </a:r>
            <a:r>
              <a:rPr lang="en-US" altLang="ko-KR" dirty="0" err="1" smtClean="0"/>
              <a:t>Jpanel</a:t>
            </a:r>
            <a:r>
              <a:rPr lang="en-US" altLang="ko-KR" dirty="0" smtClean="0"/>
              <a:t> </a:t>
            </a:r>
            <a:r>
              <a:rPr lang="ko-KR" altLang="en-US" dirty="0" smtClean="0"/>
              <a:t>으로 구현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" name="TextBox 47"/>
          <p:cNvSpPr txBox="1">
            <a:spLocks noChangeArrowheads="1"/>
          </p:cNvSpPr>
          <p:nvPr/>
        </p:nvSpPr>
        <p:spPr bwMode="auto">
          <a:xfrm>
            <a:off x="360363" y="252413"/>
            <a:ext cx="6156325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1" hangingPunct="1"/>
            <a:r>
              <a:rPr lang="en-US" altLang="ko-KR" sz="35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</a:t>
            </a:r>
            <a:r>
              <a:rPr lang="en-US" altLang="ko-KR" sz="3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r>
              <a:rPr lang="ko-KR" altLang="en-US" sz="3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개발 구현</a:t>
            </a:r>
            <a:endParaRPr lang="ko-KR" altLang="en-US" sz="35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 rot="16200000">
            <a:off x="-218280" y="799306"/>
            <a:ext cx="1116012" cy="412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163" y="3136672"/>
            <a:ext cx="3633849" cy="2185469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1222601" y="3517581"/>
            <a:ext cx="3526972" cy="16744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Center_p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팬널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63661" y="2576886"/>
            <a:ext cx="426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상단 메뉴에 따라 기능 패널을 변경 기능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720" y="819943"/>
            <a:ext cx="3400137" cy="600870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9956" y="1539293"/>
            <a:ext cx="4114800" cy="457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337" y="5572911"/>
            <a:ext cx="2857500" cy="9334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2385" y="2930434"/>
            <a:ext cx="4114800" cy="390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1910" y="4266503"/>
            <a:ext cx="4105275" cy="381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4790" y="5743002"/>
            <a:ext cx="3009900" cy="371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5713" y="1679327"/>
            <a:ext cx="4038600" cy="40957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68A6-809C-46F6-B542-5FEB1E6ADBB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21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8313" y="1232619"/>
            <a:ext cx="50355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4-5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JAVA :: 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JTable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CRUD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구현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" name="TextBox 47"/>
          <p:cNvSpPr txBox="1">
            <a:spLocks noChangeArrowheads="1"/>
          </p:cNvSpPr>
          <p:nvPr/>
        </p:nvSpPr>
        <p:spPr bwMode="auto">
          <a:xfrm>
            <a:off x="360363" y="252413"/>
            <a:ext cx="6156325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1" hangingPunct="1"/>
            <a:r>
              <a:rPr lang="en-US" altLang="ko-KR" sz="35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</a:t>
            </a:r>
            <a:r>
              <a:rPr lang="en-US" altLang="ko-KR" sz="3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r>
              <a:rPr lang="ko-KR" altLang="en-US" sz="3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개발 구현</a:t>
            </a:r>
            <a:endParaRPr lang="ko-KR" altLang="en-US" sz="35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 rot="16200000">
            <a:off x="-218280" y="799306"/>
            <a:ext cx="1116012" cy="412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73404" y="6298274"/>
            <a:ext cx="4070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JTable</a:t>
            </a:r>
            <a:r>
              <a:rPr lang="en-US" altLang="ko-KR" dirty="0" smtClean="0"/>
              <a:t> Row </a:t>
            </a:r>
            <a:r>
              <a:rPr lang="ko-KR" altLang="en-US" dirty="0" smtClean="0"/>
              <a:t>추가를 통한 입력 저장 구현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151" y="3657600"/>
            <a:ext cx="3550724" cy="249093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175" y="4142871"/>
            <a:ext cx="4853203" cy="252473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12" name="구부러진 연결선 11"/>
          <p:cNvCxnSpPr/>
          <p:nvPr/>
        </p:nvCxnSpPr>
        <p:spPr>
          <a:xfrm rot="5400000" flipH="1" flipV="1">
            <a:off x="2824311" y="3026991"/>
            <a:ext cx="3677777" cy="212995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703" y="802790"/>
            <a:ext cx="4848645" cy="307138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4" name="구부러진 연결선 23"/>
          <p:cNvCxnSpPr>
            <a:endCxn id="3" idx="0"/>
          </p:cNvCxnSpPr>
          <p:nvPr/>
        </p:nvCxnSpPr>
        <p:spPr>
          <a:xfrm>
            <a:off x="6935190" y="2980706"/>
            <a:ext cx="1219587" cy="116216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303990" y="1917840"/>
            <a:ext cx="264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JTable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선언 및 구현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50" y="2327052"/>
            <a:ext cx="4638675" cy="108585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68A6-809C-46F6-B542-5FEB1E6ADBB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68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8313" y="1232619"/>
            <a:ext cx="50355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4-6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JAVA :: 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JTable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Selected Row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구현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" name="TextBox 47"/>
          <p:cNvSpPr txBox="1">
            <a:spLocks noChangeArrowheads="1"/>
          </p:cNvSpPr>
          <p:nvPr/>
        </p:nvSpPr>
        <p:spPr bwMode="auto">
          <a:xfrm>
            <a:off x="360363" y="252413"/>
            <a:ext cx="6156325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1" hangingPunct="1"/>
            <a:r>
              <a:rPr lang="en-US" altLang="ko-KR" sz="35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</a:t>
            </a:r>
            <a:r>
              <a:rPr lang="en-US" altLang="ko-KR" sz="3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r>
              <a:rPr lang="ko-KR" altLang="en-US" sz="3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개발 구현</a:t>
            </a:r>
            <a:endParaRPr lang="ko-KR" altLang="en-US" sz="35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 rot="16200000">
            <a:off x="-218280" y="799306"/>
            <a:ext cx="1116012" cy="412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94" y="2479693"/>
            <a:ext cx="6381532" cy="383798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910" y="1600919"/>
            <a:ext cx="3810000" cy="463867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8227305" y="100861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마우스 이벤트 처리</a:t>
            </a:r>
            <a:endParaRPr lang="ko-KR" altLang="en-US" dirty="0"/>
          </a:p>
        </p:txBody>
      </p:sp>
      <p:cxnSp>
        <p:nvCxnSpPr>
          <p:cNvPr id="17" name="꺾인 연결선 16"/>
          <p:cNvCxnSpPr/>
          <p:nvPr/>
        </p:nvCxnSpPr>
        <p:spPr>
          <a:xfrm flipV="1">
            <a:off x="5961413" y="2375065"/>
            <a:ext cx="2030681" cy="1710047"/>
          </a:xfrm>
          <a:prstGeom prst="bentConnector3">
            <a:avLst>
              <a:gd name="adj1" fmla="val 65205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/>
          <p:nvPr/>
        </p:nvCxnSpPr>
        <p:spPr>
          <a:xfrm rot="10800000">
            <a:off x="2244436" y="4963887"/>
            <a:ext cx="5747660" cy="463137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866399" y="5308270"/>
            <a:ext cx="2239716" cy="64633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등록은 표시 안함</a:t>
            </a:r>
            <a:endParaRPr lang="en-US" altLang="ko-KR" sz="1200" dirty="0" smtClean="0"/>
          </a:p>
          <a:p>
            <a:r>
              <a:rPr lang="ko-KR" altLang="en-US" sz="1200" dirty="0" smtClean="0"/>
              <a:t>수정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삭제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이전 버튼 표시</a:t>
            </a:r>
            <a:endParaRPr lang="en-US" altLang="ko-KR" sz="1200" dirty="0" smtClean="0"/>
          </a:p>
          <a:p>
            <a:r>
              <a:rPr lang="en-US" altLang="ko-KR" sz="1200" dirty="0" smtClean="0"/>
              <a:t>[</a:t>
            </a:r>
            <a:r>
              <a:rPr lang="ko-KR" altLang="en-US" sz="1200" dirty="0" smtClean="0"/>
              <a:t>이전</a:t>
            </a:r>
            <a:r>
              <a:rPr lang="en-US" altLang="ko-KR" sz="1200" dirty="0" smtClean="0"/>
              <a:t>]</a:t>
            </a:r>
            <a:r>
              <a:rPr lang="ko-KR" altLang="en-US" sz="1200" dirty="0" smtClean="0"/>
              <a:t>버튼은 초기 등록 </a:t>
            </a:r>
            <a:r>
              <a:rPr lang="ko-KR" altLang="en-US" sz="1200" dirty="0" err="1" smtClean="0"/>
              <a:t>모드용</a:t>
            </a:r>
            <a:endParaRPr lang="ko-KR" altLang="en-US" sz="12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68A6-809C-46F6-B542-5FEB1E6ADBB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92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8313" y="1232619"/>
            <a:ext cx="50355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5-1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개발 테스트 시현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" name="TextBox 47"/>
          <p:cNvSpPr txBox="1">
            <a:spLocks noChangeArrowheads="1"/>
          </p:cNvSpPr>
          <p:nvPr/>
        </p:nvSpPr>
        <p:spPr bwMode="auto">
          <a:xfrm>
            <a:off x="360363" y="252413"/>
            <a:ext cx="6156325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1" hangingPunct="1"/>
            <a:r>
              <a:rPr lang="en-US" altLang="ko-KR" sz="3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5.</a:t>
            </a:r>
            <a:r>
              <a:rPr lang="ko-KR" altLang="en-US" sz="3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개발 테스트 및 시현</a:t>
            </a:r>
            <a:endParaRPr lang="ko-KR" altLang="en-US" sz="35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 rot="16200000">
            <a:off x="-218280" y="799306"/>
            <a:ext cx="1116012" cy="412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25" name="Train_project_101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52551" y="1761466"/>
            <a:ext cx="7754092" cy="4665063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68A6-809C-46F6-B542-5FEB1E6ADBB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86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75" y="914400"/>
            <a:ext cx="10364451" cy="959109"/>
          </a:xfrm>
        </p:spPr>
        <p:txBody>
          <a:bodyPr>
            <a:normAutofit/>
          </a:bodyPr>
          <a:lstStyle/>
          <a:p>
            <a:r>
              <a:rPr lang="ko-KR" altLang="en-US" sz="4400" dirty="0" smtClean="0"/>
              <a:t>목 차</a:t>
            </a:r>
            <a:endParaRPr lang="ko-KR" altLang="en-US" sz="4400" dirty="0"/>
          </a:p>
        </p:txBody>
      </p:sp>
      <p:grpSp>
        <p:nvGrpSpPr>
          <p:cNvPr id="4" name="그룹 13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4008067" y="2989266"/>
            <a:ext cx="700087" cy="464841"/>
            <a:chOff x="6099295" y="2207519"/>
            <a:chExt cx="1502198" cy="679279"/>
          </a:xfrm>
        </p:grpSpPr>
        <p:sp>
          <p:nvSpPr>
            <p:cNvPr id="5" name="순서도: 대체 처리 4"/>
            <p:cNvSpPr/>
            <p:nvPr/>
          </p:nvSpPr>
          <p:spPr>
            <a:xfrm>
              <a:off x="6106108" y="2207519"/>
              <a:ext cx="1396602" cy="637955"/>
            </a:xfrm>
            <a:prstGeom prst="flowChartAlternateProcess">
              <a:avLst/>
            </a:prstGeom>
            <a:solidFill>
              <a:srgbClr val="A6C0FE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b="1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099295" y="2212159"/>
              <a:ext cx="1502198" cy="67463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dirty="0" smtClean="0">
                  <a:solidFill>
                    <a:schemeClr val="bg1">
                      <a:lumMod val="9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02</a:t>
              </a:r>
              <a:endParaRPr lang="ko-KR" altLang="en-US" sz="2400" b="1" dirty="0">
                <a:solidFill>
                  <a:schemeClr val="bg1">
                    <a:lumMod val="9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</p:grpSp>
      <p:grpSp>
        <p:nvGrpSpPr>
          <p:cNvPr id="10" name="그룹 19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4007924" y="3665287"/>
            <a:ext cx="654050" cy="476250"/>
            <a:chOff x="6107211" y="2207519"/>
            <a:chExt cx="1403108" cy="699059"/>
          </a:xfrm>
        </p:grpSpPr>
        <p:sp>
          <p:nvSpPr>
            <p:cNvPr id="11" name="순서도: 대체 처리 10"/>
            <p:cNvSpPr/>
            <p:nvPr/>
          </p:nvSpPr>
          <p:spPr>
            <a:xfrm>
              <a:off x="6107211" y="2207519"/>
              <a:ext cx="1392890" cy="638474"/>
            </a:xfrm>
            <a:prstGeom prst="flowChartAlternateProcess">
              <a:avLst/>
            </a:prstGeom>
            <a:solidFill>
              <a:srgbClr val="A6C0FE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b="1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85539" y="2230821"/>
              <a:ext cx="1324780" cy="67575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dirty="0">
                  <a:solidFill>
                    <a:schemeClr val="bg1">
                      <a:lumMod val="9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03</a:t>
              </a:r>
              <a:endParaRPr lang="ko-KR" altLang="en-US" sz="2400" b="1" dirty="0">
                <a:solidFill>
                  <a:schemeClr val="bg1">
                    <a:lumMod val="9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</p:grpSp>
      <p:grpSp>
        <p:nvGrpSpPr>
          <p:cNvPr id="13" name="그룹 22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4011242" y="4368592"/>
            <a:ext cx="650875" cy="468312"/>
            <a:chOff x="6107211" y="2207519"/>
            <a:chExt cx="1394075" cy="687152"/>
          </a:xfrm>
        </p:grpSpPr>
        <p:sp>
          <p:nvSpPr>
            <p:cNvPr id="14" name="순서도: 대체 처리 13"/>
            <p:cNvSpPr/>
            <p:nvPr/>
          </p:nvSpPr>
          <p:spPr>
            <a:xfrm>
              <a:off x="6107211" y="2207519"/>
              <a:ext cx="1394075" cy="638237"/>
            </a:xfrm>
            <a:prstGeom prst="flowChartAlternateProcess">
              <a:avLst/>
            </a:prstGeom>
            <a:solidFill>
              <a:srgbClr val="A6C0FE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b="1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65015" y="2219165"/>
              <a:ext cx="1326071" cy="67550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dirty="0">
                  <a:solidFill>
                    <a:schemeClr val="bg1">
                      <a:lumMod val="9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04</a:t>
              </a:r>
              <a:endParaRPr lang="ko-KR" altLang="en-US" sz="2400" b="1" dirty="0">
                <a:solidFill>
                  <a:schemeClr val="bg1">
                    <a:lumMod val="9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</p:grpSp>
      <p:sp>
        <p:nvSpPr>
          <p:cNvPr id="16" name="TextBox 15"/>
          <p:cNvSpPr txBox="1"/>
          <p:nvPr>
            <p:custDataLst>
              <p:tags r:id="rId4"/>
            </p:custDataLst>
          </p:nvPr>
        </p:nvSpPr>
        <p:spPr>
          <a:xfrm>
            <a:off x="4743080" y="2215293"/>
            <a:ext cx="2580492" cy="46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프로젝트 소개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7" name="TextBox 16"/>
          <p:cNvSpPr txBox="1"/>
          <p:nvPr>
            <p:custDataLst>
              <p:tags r:id="rId5"/>
            </p:custDataLst>
          </p:nvPr>
        </p:nvSpPr>
        <p:spPr>
          <a:xfrm>
            <a:off x="4779592" y="2938507"/>
            <a:ext cx="2580492" cy="46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개발 분석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8" name="TextBox 17"/>
          <p:cNvSpPr txBox="1"/>
          <p:nvPr>
            <p:custDataLst>
              <p:tags r:id="rId6"/>
            </p:custDataLst>
          </p:nvPr>
        </p:nvSpPr>
        <p:spPr>
          <a:xfrm>
            <a:off x="4746152" y="5087858"/>
            <a:ext cx="3276971" cy="46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개발 테스트 및 시연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9" name="TextBox 18"/>
          <p:cNvSpPr txBox="1"/>
          <p:nvPr>
            <p:custDataLst>
              <p:tags r:id="rId7"/>
            </p:custDataLst>
          </p:nvPr>
        </p:nvSpPr>
        <p:spPr>
          <a:xfrm>
            <a:off x="4746152" y="4376529"/>
            <a:ext cx="3276971" cy="46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개발 구현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0" name="TextBox 19"/>
          <p:cNvSpPr txBox="1"/>
          <p:nvPr>
            <p:custDataLst>
              <p:tags r:id="rId8"/>
            </p:custDataLst>
          </p:nvPr>
        </p:nvSpPr>
        <p:spPr>
          <a:xfrm>
            <a:off x="4743080" y="3635462"/>
            <a:ext cx="2580492" cy="461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개발 설계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pSp>
        <p:nvGrpSpPr>
          <p:cNvPr id="22" name="그룹 22"/>
          <p:cNvGrpSpPr>
            <a:grpSpLocks/>
          </p:cNvGrpSpPr>
          <p:nvPr>
            <p:custDataLst>
              <p:tags r:id="rId9"/>
            </p:custDataLst>
          </p:nvPr>
        </p:nvGrpSpPr>
        <p:grpSpPr bwMode="auto">
          <a:xfrm>
            <a:off x="4003161" y="5101353"/>
            <a:ext cx="650875" cy="468312"/>
            <a:chOff x="6107211" y="2207519"/>
            <a:chExt cx="1394075" cy="687152"/>
          </a:xfrm>
        </p:grpSpPr>
        <p:sp>
          <p:nvSpPr>
            <p:cNvPr id="23" name="순서도: 대체 처리 23"/>
            <p:cNvSpPr/>
            <p:nvPr/>
          </p:nvSpPr>
          <p:spPr>
            <a:xfrm>
              <a:off x="6107211" y="2207519"/>
              <a:ext cx="1394075" cy="638237"/>
            </a:xfrm>
            <a:prstGeom prst="flowChartAlternateProcess">
              <a:avLst/>
            </a:prstGeom>
            <a:solidFill>
              <a:srgbClr val="A6C0FE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b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165013" y="2219165"/>
              <a:ext cx="1326071" cy="67550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dirty="0">
                  <a:solidFill>
                    <a:schemeClr val="bg1">
                      <a:lumMod val="9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05</a:t>
              </a:r>
              <a:endParaRPr lang="ko-KR" altLang="en-US" sz="2400" b="1" dirty="0">
                <a:solidFill>
                  <a:schemeClr val="bg1">
                    <a:lumMod val="9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</p:grpSp>
      <p:grpSp>
        <p:nvGrpSpPr>
          <p:cNvPr id="28" name="그룹 13"/>
          <p:cNvGrpSpPr>
            <a:grpSpLocks/>
          </p:cNvGrpSpPr>
          <p:nvPr>
            <p:custDataLst>
              <p:tags r:id="rId10"/>
            </p:custDataLst>
          </p:nvPr>
        </p:nvGrpSpPr>
        <p:grpSpPr bwMode="auto">
          <a:xfrm>
            <a:off x="4003161" y="2214694"/>
            <a:ext cx="700087" cy="464840"/>
            <a:chOff x="6099295" y="2207519"/>
            <a:chExt cx="1502198" cy="679278"/>
          </a:xfrm>
        </p:grpSpPr>
        <p:sp>
          <p:nvSpPr>
            <p:cNvPr id="29" name="순서도: 대체 처리 28"/>
            <p:cNvSpPr/>
            <p:nvPr/>
          </p:nvSpPr>
          <p:spPr>
            <a:xfrm>
              <a:off x="6106108" y="2207519"/>
              <a:ext cx="1396602" cy="637955"/>
            </a:xfrm>
            <a:prstGeom prst="flowChartAlternateProcess">
              <a:avLst/>
            </a:prstGeom>
            <a:solidFill>
              <a:srgbClr val="A6C0FE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b="1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099295" y="2212159"/>
              <a:ext cx="1502198" cy="67463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dirty="0">
                  <a:solidFill>
                    <a:schemeClr val="bg1">
                      <a:lumMod val="9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01</a:t>
              </a:r>
              <a:endParaRPr lang="ko-KR" altLang="en-US" sz="2400" b="1" dirty="0">
                <a:solidFill>
                  <a:schemeClr val="bg1">
                    <a:lumMod val="9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</p:grp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68A6-809C-46F6-B542-5FEB1E6ADBB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72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8313" y="1232619"/>
            <a:ext cx="50355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1-1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개요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" name="TextBox 47"/>
          <p:cNvSpPr txBox="1">
            <a:spLocks noChangeArrowheads="1"/>
          </p:cNvSpPr>
          <p:nvPr/>
        </p:nvSpPr>
        <p:spPr bwMode="auto">
          <a:xfrm>
            <a:off x="360363" y="252413"/>
            <a:ext cx="6156325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1" hangingPunct="1"/>
            <a:r>
              <a:rPr lang="en-US" altLang="ko-KR" sz="35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</a:t>
            </a:r>
            <a:r>
              <a:rPr lang="ko-KR" altLang="en-US" sz="35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프로젝트 소개</a:t>
            </a:r>
          </a:p>
        </p:txBody>
      </p:sp>
      <p:sp>
        <p:nvSpPr>
          <p:cNvPr id="7" name="직사각형 6"/>
          <p:cNvSpPr/>
          <p:nvPr/>
        </p:nvSpPr>
        <p:spPr>
          <a:xfrm rot="16200000">
            <a:off x="-218280" y="799306"/>
            <a:ext cx="1116012" cy="412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8" name="TextBox 11"/>
          <p:cNvSpPr txBox="1"/>
          <p:nvPr/>
        </p:nvSpPr>
        <p:spPr>
          <a:xfrm>
            <a:off x="1068779" y="1829210"/>
            <a:ext cx="10542550" cy="2712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추석이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다가오고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있다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추석을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맞아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많은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사람들이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고향으로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돌아가거나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여행을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떠나고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싶어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한다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이때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,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원하는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목적지로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가기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위해서는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교통편이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필요하다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특히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기차를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이용해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이동하려는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사람들이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많다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그래서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기차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예약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시스템을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주제로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선택하여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사람들이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원하는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기차를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 </a:t>
            </a: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쉽게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예약하고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편리하게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이용할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 수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있도록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한다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 Light"/>
                <a:sym typeface="210 디딤고딕 Light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8313" y="4787501"/>
            <a:ext cx="5035550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1-2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프로젝트 기간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 </a:t>
            </a:r>
            <a:r>
              <a:rPr lang="en-US" altLang="ko-KR" b="1" dirty="0" smtClean="0">
                <a:solidFill>
                  <a:schemeClr val="tx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2024/10/14 ~ 2024/10/22</a:t>
            </a:r>
            <a:endParaRPr lang="en-US" altLang="ko-KR" b="1" dirty="0">
              <a:solidFill>
                <a:schemeClr val="tx2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53411">
            <a:off x="8110846" y="221352"/>
            <a:ext cx="2514353" cy="155492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68A6-809C-46F6-B542-5FEB1E6ADBB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60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8313" y="1232619"/>
            <a:ext cx="50355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1-3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개발환경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" name="TextBox 47"/>
          <p:cNvSpPr txBox="1">
            <a:spLocks noChangeArrowheads="1"/>
          </p:cNvSpPr>
          <p:nvPr/>
        </p:nvSpPr>
        <p:spPr bwMode="auto">
          <a:xfrm>
            <a:off x="360363" y="252413"/>
            <a:ext cx="6156325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1" hangingPunct="1"/>
            <a:r>
              <a:rPr lang="en-US" altLang="ko-KR" sz="35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</a:t>
            </a:r>
            <a:r>
              <a:rPr lang="ko-KR" altLang="en-US" sz="35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프로젝트 소개</a:t>
            </a:r>
          </a:p>
        </p:txBody>
      </p:sp>
      <p:sp>
        <p:nvSpPr>
          <p:cNvPr id="6" name="직사각형 5"/>
          <p:cNvSpPr/>
          <p:nvPr/>
        </p:nvSpPr>
        <p:spPr>
          <a:xfrm rot="16200000">
            <a:off x="-218280" y="799306"/>
            <a:ext cx="1116012" cy="412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pSp>
        <p:nvGrpSpPr>
          <p:cNvPr id="7" name="Group 9"/>
          <p:cNvGrpSpPr/>
          <p:nvPr/>
        </p:nvGrpSpPr>
        <p:grpSpPr>
          <a:xfrm>
            <a:off x="677345" y="2754313"/>
            <a:ext cx="3185783" cy="2825559"/>
            <a:chOff x="0" y="0"/>
            <a:chExt cx="9569586" cy="9058914"/>
          </a:xfrm>
        </p:grpSpPr>
        <p:sp>
          <p:nvSpPr>
            <p:cNvPr id="8" name="Freeform 10"/>
            <p:cNvSpPr/>
            <p:nvPr/>
          </p:nvSpPr>
          <p:spPr>
            <a:xfrm>
              <a:off x="0" y="0"/>
              <a:ext cx="9569586" cy="6108246"/>
            </a:xfrm>
            <a:custGeom>
              <a:avLst/>
              <a:gdLst/>
              <a:ahLst/>
              <a:cxnLst/>
              <a:rect l="l" t="t" r="r" b="b"/>
              <a:pathLst>
                <a:path w="9569586" h="6108246">
                  <a:moveTo>
                    <a:pt x="0" y="0"/>
                  </a:moveTo>
                  <a:lnTo>
                    <a:pt x="9569586" y="0"/>
                  </a:lnTo>
                  <a:lnTo>
                    <a:pt x="9569586" y="6108246"/>
                  </a:lnTo>
                  <a:lnTo>
                    <a:pt x="0" y="6108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9" name="TextBox 11"/>
            <p:cNvSpPr txBox="1"/>
            <p:nvPr/>
          </p:nvSpPr>
          <p:spPr>
            <a:xfrm>
              <a:off x="2036214" y="6690712"/>
              <a:ext cx="5497155" cy="23682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DBMS</a:t>
              </a:r>
            </a:p>
            <a:p>
              <a:pPr algn="ctr"/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Ver. 11.5.2</a:t>
              </a:r>
            </a:p>
          </p:txBody>
        </p:sp>
      </p:grpSp>
      <p:grpSp>
        <p:nvGrpSpPr>
          <p:cNvPr id="10" name="그룹 35"/>
          <p:cNvGrpSpPr>
            <a:grpSpLocks/>
          </p:cNvGrpSpPr>
          <p:nvPr/>
        </p:nvGrpSpPr>
        <p:grpSpPr bwMode="auto">
          <a:xfrm>
            <a:off x="1702706" y="2116138"/>
            <a:ext cx="1150938" cy="638175"/>
            <a:chOff x="6107211" y="2207519"/>
            <a:chExt cx="1394075" cy="637955"/>
          </a:xfrm>
        </p:grpSpPr>
        <p:sp>
          <p:nvSpPr>
            <p:cNvPr id="11" name="순서도: 대체 처리 10"/>
            <p:cNvSpPr/>
            <p:nvPr/>
          </p:nvSpPr>
          <p:spPr>
            <a:xfrm>
              <a:off x="6107211" y="2207519"/>
              <a:ext cx="1394075" cy="637955"/>
            </a:xfrm>
            <a:prstGeom prst="flowChartAlternateProcess">
              <a:avLst/>
            </a:prstGeom>
            <a:solidFill>
              <a:srgbClr val="A6C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TextBox 37"/>
            <p:cNvSpPr txBox="1">
              <a:spLocks noChangeArrowheads="1"/>
            </p:cNvSpPr>
            <p:nvPr/>
          </p:nvSpPr>
          <p:spPr bwMode="auto">
            <a:xfrm>
              <a:off x="6228352" y="2342409"/>
              <a:ext cx="1132565" cy="369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latinLnBrk="1" hangingPunct="1"/>
              <a:r>
                <a:rPr lang="en-US" altLang="ko-KR" dirty="0">
                  <a:latin typeface="나눔스퀘어라운드 Bold" pitchFamily="34" charset="-127"/>
                  <a:ea typeface="나눔스퀘어라운드 Bold" pitchFamily="34" charset="-127"/>
                </a:rPr>
                <a:t>DB</a:t>
              </a:r>
              <a:endParaRPr lang="ko-KR" altLang="en-US" dirty="0">
                <a:latin typeface="나눔스퀘어라운드 Bold" pitchFamily="34" charset="-127"/>
                <a:ea typeface="나눔스퀘어라운드 Bold" pitchFamily="34" charset="-127"/>
              </a:endParaRPr>
            </a:p>
          </p:txBody>
        </p:sp>
      </p:grpSp>
      <p:grpSp>
        <p:nvGrpSpPr>
          <p:cNvPr id="13" name="그룹 14"/>
          <p:cNvGrpSpPr>
            <a:grpSpLocks/>
          </p:cNvGrpSpPr>
          <p:nvPr/>
        </p:nvGrpSpPr>
        <p:grpSpPr bwMode="auto">
          <a:xfrm>
            <a:off x="5484019" y="2121898"/>
            <a:ext cx="1150937" cy="638175"/>
            <a:chOff x="4491862" y="1211892"/>
            <a:chExt cx="1394075" cy="637955"/>
          </a:xfrm>
        </p:grpSpPr>
        <p:sp>
          <p:nvSpPr>
            <p:cNvPr id="14" name="순서도: 대체 처리 13"/>
            <p:cNvSpPr/>
            <p:nvPr/>
          </p:nvSpPr>
          <p:spPr>
            <a:xfrm>
              <a:off x="4491862" y="1211892"/>
              <a:ext cx="1394075" cy="637955"/>
            </a:xfrm>
            <a:prstGeom prst="flowChartAlternateProcess">
              <a:avLst/>
            </a:prstGeom>
            <a:solidFill>
              <a:srgbClr val="F680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5" name="TextBox 16"/>
            <p:cNvSpPr txBox="1">
              <a:spLocks noChangeArrowheads="1"/>
            </p:cNvSpPr>
            <p:nvPr/>
          </p:nvSpPr>
          <p:spPr bwMode="auto">
            <a:xfrm>
              <a:off x="4491862" y="1369000"/>
              <a:ext cx="1394075" cy="369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latinLnBrk="1" hangingPunct="1"/>
              <a:r>
                <a:rPr lang="en-US" altLang="ko-KR">
                  <a:latin typeface="나눔스퀘어라운드 Bold" pitchFamily="34" charset="-127"/>
                  <a:ea typeface="나눔스퀘어라운드 Bold" pitchFamily="34" charset="-127"/>
                </a:rPr>
                <a:t>Lang</a:t>
              </a:r>
              <a:endParaRPr lang="ko-KR" altLang="en-US">
                <a:latin typeface="나눔스퀘어라운드 Bold" pitchFamily="34" charset="-127"/>
                <a:ea typeface="나눔스퀘어라운드 Bold" pitchFamily="34" charset="-127"/>
              </a:endParaRPr>
            </a:p>
          </p:txBody>
        </p:sp>
      </p:grpSp>
      <p:pic>
        <p:nvPicPr>
          <p:cNvPr id="1026" name="Picture 2" descr="https://search.pstatic.net/common/?src=http%3A%2F%2Fblogfiles.naver.net%2FMjAyMDA0MDNfMTY3%2FMDAxNTg1ODc0MTk3MjM2.xsb-Uo-A_-sAiX83ZlXk2y1bAFGs-wsxe-QiKGx0TZsg.tLJDmHyKGad29unUSdq9ZBndK1LUcl_13OLnXM-6R2kg.PNG.sbsdaegu4%2Fimage.png&amp;type=sc960_8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861" y="3098451"/>
            <a:ext cx="2245251" cy="132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1"/>
          <p:cNvSpPr txBox="1"/>
          <p:nvPr/>
        </p:nvSpPr>
        <p:spPr>
          <a:xfrm>
            <a:off x="5144467" y="4841208"/>
            <a:ext cx="1830042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Java </a:t>
            </a:r>
          </a:p>
          <a:p>
            <a:pPr algn="ctr"/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1.8 version</a:t>
            </a:r>
            <a:endParaRPr lang="en-US" sz="2400" dirty="0">
              <a:solidFill>
                <a:schemeClr val="bg2">
                  <a:lumMod val="50000"/>
                </a:schemeClr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grpSp>
        <p:nvGrpSpPr>
          <p:cNvPr id="18" name="그룹 32"/>
          <p:cNvGrpSpPr>
            <a:grpSpLocks/>
          </p:cNvGrpSpPr>
          <p:nvPr/>
        </p:nvGrpSpPr>
        <p:grpSpPr bwMode="auto">
          <a:xfrm>
            <a:off x="8950324" y="2108200"/>
            <a:ext cx="1152525" cy="636588"/>
            <a:chOff x="4491862" y="1211892"/>
            <a:chExt cx="1394075" cy="637955"/>
          </a:xfrm>
        </p:grpSpPr>
        <p:sp>
          <p:nvSpPr>
            <p:cNvPr id="19" name="순서도: 대체 처리 18"/>
            <p:cNvSpPr/>
            <p:nvPr/>
          </p:nvSpPr>
          <p:spPr>
            <a:xfrm>
              <a:off x="4491862" y="1211892"/>
              <a:ext cx="1394075" cy="637955"/>
            </a:xfrm>
            <a:prstGeom prst="flowChartAlternateProcess">
              <a:avLst/>
            </a:prstGeom>
            <a:solidFill>
              <a:srgbClr val="F680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20" name="TextBox 34"/>
            <p:cNvSpPr txBox="1">
              <a:spLocks noChangeArrowheads="1"/>
            </p:cNvSpPr>
            <p:nvPr/>
          </p:nvSpPr>
          <p:spPr bwMode="auto">
            <a:xfrm>
              <a:off x="4491862" y="1369392"/>
              <a:ext cx="1394075" cy="338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latinLnBrk="1" hangingPunct="1"/>
              <a:r>
                <a:rPr lang="ko-KR" altLang="en-US" sz="1600">
                  <a:latin typeface="나눔스퀘어라운드 Bold" pitchFamily="34" charset="-127"/>
                  <a:ea typeface="나눔스퀘어라운드 Bold" pitchFamily="34" charset="-127"/>
                </a:rPr>
                <a:t>버전관리</a:t>
              </a:r>
            </a:p>
          </p:txBody>
        </p:sp>
      </p:grpSp>
      <p:pic>
        <p:nvPicPr>
          <p:cNvPr id="1028" name="Picture 4" descr="https://search.pstatic.net/common/?src=http%3A%2F%2Fblogfiles.naver.net%2FMjAyMDA0MjRfMjI1%2FMDAxNTg3NzAwODQ1OTU5.YRkxgp6bFHam8qKjdyAdu4i9mAPWdFbok_xGWbua6cIg.1hlUiSVGcIIH1obSJtdvLG4JyPGDOfQ3I7nqRrZEx-4g.PNG.hyjuk0203%2Fg.png&amp;type=sc960_83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4053" y="3236249"/>
            <a:ext cx="2325066" cy="116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11"/>
          <p:cNvSpPr txBox="1"/>
          <p:nvPr/>
        </p:nvSpPr>
        <p:spPr>
          <a:xfrm>
            <a:off x="8611565" y="4841208"/>
            <a:ext cx="1830042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2">
                    <a:lumMod val="50000"/>
                  </a:schemeClr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Git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Hub </a:t>
            </a:r>
          </a:p>
          <a:p>
            <a:pPr algn="ctr"/>
            <a:endParaRPr lang="en-US" sz="2400" dirty="0">
              <a:solidFill>
                <a:schemeClr val="bg2">
                  <a:lumMod val="50000"/>
                </a:schemeClr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68A6-809C-46F6-B542-5FEB1E6ADBB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7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8313" y="1232619"/>
            <a:ext cx="50355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1-4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개발일정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" name="TextBox 47"/>
          <p:cNvSpPr txBox="1">
            <a:spLocks noChangeArrowheads="1"/>
          </p:cNvSpPr>
          <p:nvPr/>
        </p:nvSpPr>
        <p:spPr bwMode="auto">
          <a:xfrm>
            <a:off x="360363" y="252413"/>
            <a:ext cx="6156325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1" hangingPunct="1"/>
            <a:r>
              <a:rPr lang="en-US" altLang="ko-KR" sz="35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</a:t>
            </a:r>
            <a:r>
              <a:rPr lang="ko-KR" altLang="en-US" sz="35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프로젝트 소개</a:t>
            </a:r>
          </a:p>
        </p:txBody>
      </p:sp>
      <p:sp>
        <p:nvSpPr>
          <p:cNvPr id="6" name="직사각형 5"/>
          <p:cNvSpPr/>
          <p:nvPr/>
        </p:nvSpPr>
        <p:spPr>
          <a:xfrm rot="16200000">
            <a:off x="-218280" y="799306"/>
            <a:ext cx="1116012" cy="412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822154"/>
              </p:ext>
            </p:extLst>
          </p:nvPr>
        </p:nvGraphicFramePr>
        <p:xfrm>
          <a:off x="665021" y="1706225"/>
          <a:ext cx="11127182" cy="5145806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933202">
                  <a:extLst>
                    <a:ext uri="{9D8B030D-6E8A-4147-A177-3AD203B41FA5}">
                      <a16:colId xmlns:a16="http://schemas.microsoft.com/office/drawing/2014/main" val="945567768"/>
                    </a:ext>
                  </a:extLst>
                </a:gridCol>
                <a:gridCol w="843148">
                  <a:extLst>
                    <a:ext uri="{9D8B030D-6E8A-4147-A177-3AD203B41FA5}">
                      <a16:colId xmlns:a16="http://schemas.microsoft.com/office/drawing/2014/main" val="341563764"/>
                    </a:ext>
                  </a:extLst>
                </a:gridCol>
                <a:gridCol w="918854">
                  <a:extLst>
                    <a:ext uri="{9D8B030D-6E8A-4147-A177-3AD203B41FA5}">
                      <a16:colId xmlns:a16="http://schemas.microsoft.com/office/drawing/2014/main" val="551846928"/>
                    </a:ext>
                  </a:extLst>
                </a:gridCol>
                <a:gridCol w="918854">
                  <a:extLst>
                    <a:ext uri="{9D8B030D-6E8A-4147-A177-3AD203B41FA5}">
                      <a16:colId xmlns:a16="http://schemas.microsoft.com/office/drawing/2014/main" val="4273367044"/>
                    </a:ext>
                  </a:extLst>
                </a:gridCol>
                <a:gridCol w="918854">
                  <a:extLst>
                    <a:ext uri="{9D8B030D-6E8A-4147-A177-3AD203B41FA5}">
                      <a16:colId xmlns:a16="http://schemas.microsoft.com/office/drawing/2014/main" val="464443631"/>
                    </a:ext>
                  </a:extLst>
                </a:gridCol>
                <a:gridCol w="918854">
                  <a:extLst>
                    <a:ext uri="{9D8B030D-6E8A-4147-A177-3AD203B41FA5}">
                      <a16:colId xmlns:a16="http://schemas.microsoft.com/office/drawing/2014/main" val="1704016477"/>
                    </a:ext>
                  </a:extLst>
                </a:gridCol>
                <a:gridCol w="918854">
                  <a:extLst>
                    <a:ext uri="{9D8B030D-6E8A-4147-A177-3AD203B41FA5}">
                      <a16:colId xmlns:a16="http://schemas.microsoft.com/office/drawing/2014/main" val="2113220368"/>
                    </a:ext>
                  </a:extLst>
                </a:gridCol>
                <a:gridCol w="918854">
                  <a:extLst>
                    <a:ext uri="{9D8B030D-6E8A-4147-A177-3AD203B41FA5}">
                      <a16:colId xmlns:a16="http://schemas.microsoft.com/office/drawing/2014/main" val="4141319117"/>
                    </a:ext>
                  </a:extLst>
                </a:gridCol>
                <a:gridCol w="918854">
                  <a:extLst>
                    <a:ext uri="{9D8B030D-6E8A-4147-A177-3AD203B41FA5}">
                      <a16:colId xmlns:a16="http://schemas.microsoft.com/office/drawing/2014/main" val="375860835"/>
                    </a:ext>
                  </a:extLst>
                </a:gridCol>
                <a:gridCol w="918854">
                  <a:extLst>
                    <a:ext uri="{9D8B030D-6E8A-4147-A177-3AD203B41FA5}">
                      <a16:colId xmlns:a16="http://schemas.microsoft.com/office/drawing/2014/main" val="1417936222"/>
                    </a:ext>
                  </a:extLst>
                </a:gridCol>
              </a:tblGrid>
              <a:tr h="431247"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+mn-ea"/>
                          <a:ea typeface="+mn-ea"/>
                        </a:rPr>
                        <a:t>&lt;</a:t>
                      </a:r>
                      <a:r>
                        <a:rPr lang="en-US" altLang="ko-KR" sz="2000" dirty="0" err="1" smtClean="0">
                          <a:latin typeface="+mn-ea"/>
                          <a:ea typeface="+mn-ea"/>
                        </a:rPr>
                        <a:t>Revervation</a:t>
                      </a:r>
                      <a:r>
                        <a:rPr lang="en-US" altLang="ko-KR" sz="2000" dirty="0" smtClean="0">
                          <a:latin typeface="+mn-ea"/>
                          <a:ea typeface="+mn-ea"/>
                        </a:rPr>
                        <a:t> of the Train&gt; Project WBS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534724"/>
                  </a:ext>
                </a:extLst>
              </a:tr>
              <a:tr h="34447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TASK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Duration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10/14(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10/15(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화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10/16(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10/17(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목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10/18(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금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10/19(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토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10/21(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10/22(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화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068040"/>
                  </a:ext>
                </a:extLst>
              </a:tr>
              <a:tr h="3105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1. 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요구사항 분석</a:t>
                      </a:r>
                      <a:endParaRPr lang="en-US" altLang="ko-KR" sz="1200" dirty="0" smtClean="0"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  1.1 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시나리오 정의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  1.2 </a:t>
                      </a:r>
                      <a:r>
                        <a:rPr lang="ko-KR" altLang="en-US" sz="1200" dirty="0" err="1" smtClean="0">
                          <a:latin typeface="+mn-ea"/>
                          <a:ea typeface="+mn-ea"/>
                        </a:rPr>
                        <a:t>유스케이스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457661"/>
                  </a:ext>
                </a:extLst>
              </a:tr>
              <a:tr h="3105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기능별 설계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  2.1 DB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설계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     2.1.1 ERD 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작성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     2.1.2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</a:rPr>
                        <a:t>테이블 명세 작성</a:t>
                      </a:r>
                      <a:endParaRPr lang="ko-KR" altLang="en-US" sz="1200" dirty="0" smtClean="0"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     2.1.3 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테이블 생성</a:t>
                      </a:r>
                      <a:endParaRPr lang="en-US" altLang="ko-KR" sz="1200" dirty="0" smtClean="0"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     2.1.4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</a:rPr>
                        <a:t>기준 데이터 입력</a:t>
                      </a:r>
                      <a:endParaRPr lang="en-US" altLang="ko-KR" sz="1200" dirty="0" smtClean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911472"/>
                  </a:ext>
                </a:extLst>
              </a:tr>
              <a:tr h="3105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  2.2 DB 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연결 기능 구현</a:t>
                      </a:r>
                      <a:endParaRPr lang="en-US" altLang="ko-KR" sz="120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     2.2.1 DB 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연결 클래스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구현</a:t>
                      </a:r>
                      <a:endParaRPr lang="en-US" altLang="ko-KR" sz="120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     2.2.2 DTO, DAO 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구현</a:t>
                      </a:r>
                      <a:endParaRPr lang="en-US" altLang="ko-KR" sz="120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     2.2.3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</a:rPr>
                        <a:t>서비스 구현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99601"/>
                  </a:ext>
                </a:extLst>
              </a:tr>
              <a:tr h="3105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  2.3 JAVA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</a:rPr>
                        <a:t>기능 구현</a:t>
                      </a:r>
                      <a:endParaRPr lang="en-US" altLang="ko-KR" sz="1200" baseline="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     2.3.1 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</a:rPr>
                        <a:t>메인 화면 설계</a:t>
                      </a:r>
                      <a:endParaRPr lang="en-US" altLang="ko-KR" sz="1200" baseline="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     2.3.2 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</a:rPr>
                        <a:t>서브 화면 설계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274997"/>
                  </a:ext>
                </a:extLst>
              </a:tr>
              <a:tr h="3105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     2.3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.4 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</a:rPr>
                        <a:t>메인</a:t>
                      </a:r>
                      <a:r>
                        <a:rPr lang="en-US" altLang="ko-KR" sz="1200" baseline="0" dirty="0" err="1" smtClean="0">
                          <a:latin typeface="+mn-ea"/>
                          <a:ea typeface="+mn-ea"/>
                        </a:rPr>
                        <a:t>Fream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</a:rPr>
                        <a:t>구현</a:t>
                      </a:r>
                      <a:endParaRPr lang="en-US" altLang="ko-KR" sz="1200" baseline="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     2.3.5 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</a:rPr>
                        <a:t>서브 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Panel 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</a:rPr>
                        <a:t>구현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0625413"/>
                  </a:ext>
                </a:extLst>
              </a:tr>
              <a:tr h="3105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  2.4 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단위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통합 테스트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294772"/>
                  </a:ext>
                </a:extLst>
              </a:tr>
              <a:tr h="3105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  2.5 PPT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</a:rPr>
                        <a:t>작성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752184"/>
                  </a:ext>
                </a:extLst>
              </a:tr>
            </a:tbl>
          </a:graphicData>
        </a:graphic>
      </p:graphicFrame>
      <p:sp>
        <p:nvSpPr>
          <p:cNvPr id="8" name="오른쪽 화살표 7"/>
          <p:cNvSpPr/>
          <p:nvPr/>
        </p:nvSpPr>
        <p:spPr>
          <a:xfrm>
            <a:off x="11228122" y="6626432"/>
            <a:ext cx="534395" cy="142504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10693727" y="6310954"/>
            <a:ext cx="534395" cy="142504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6915395" y="6310954"/>
            <a:ext cx="534395" cy="142504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8682840" y="6310954"/>
            <a:ext cx="534395" cy="142504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4631375" y="2673536"/>
            <a:ext cx="534395" cy="142504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5236665" y="3467203"/>
            <a:ext cx="534395" cy="142504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5165770" y="3275219"/>
            <a:ext cx="1350918" cy="122304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5525093" y="3679387"/>
            <a:ext cx="534395" cy="142504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773037" y="3831787"/>
            <a:ext cx="534395" cy="142504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5961414" y="4032503"/>
            <a:ext cx="534395" cy="142504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6553949" y="4413271"/>
            <a:ext cx="1350918" cy="122304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6553949" y="4592357"/>
            <a:ext cx="534395" cy="142504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7088344" y="4791643"/>
            <a:ext cx="534395" cy="142504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7324630" y="4934147"/>
            <a:ext cx="534395" cy="142504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7591826" y="5214784"/>
            <a:ext cx="2965337" cy="144365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126221" y="5844464"/>
            <a:ext cx="556619" cy="15902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9217233" y="6003490"/>
            <a:ext cx="1339929" cy="179234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7591826" y="5419462"/>
            <a:ext cx="534395" cy="142504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8682839" y="5570395"/>
            <a:ext cx="534395" cy="142504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68A6-809C-46F6-B542-5FEB1E6ADBB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41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8313" y="1232619"/>
            <a:ext cx="50355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2-1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요구사항 분석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" name="TextBox 47"/>
          <p:cNvSpPr txBox="1">
            <a:spLocks noChangeArrowheads="1"/>
          </p:cNvSpPr>
          <p:nvPr/>
        </p:nvSpPr>
        <p:spPr bwMode="auto">
          <a:xfrm>
            <a:off x="360363" y="252413"/>
            <a:ext cx="6156325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1" hangingPunct="1"/>
            <a:r>
              <a:rPr lang="en-US" altLang="ko-KR" sz="3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</a:t>
            </a:r>
            <a:r>
              <a:rPr lang="ko-KR" altLang="en-US" sz="3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개발 분석</a:t>
            </a:r>
            <a:endParaRPr lang="ko-KR" altLang="en-US" sz="35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 rot="16200000">
            <a:off x="-218280" y="799306"/>
            <a:ext cx="1116012" cy="412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7" name="TextBox 10"/>
          <p:cNvSpPr txBox="1"/>
          <p:nvPr/>
        </p:nvSpPr>
        <p:spPr>
          <a:xfrm>
            <a:off x="1041050" y="1950888"/>
            <a:ext cx="8744218" cy="4154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34059" lvl="1" indent="-367030" algn="l">
              <a:lnSpc>
                <a:spcPct val="150000"/>
              </a:lnSpc>
              <a:buAutoNum type="arabicPeriod"/>
            </a:pP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기차표를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예약하는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시스템을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만들고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싶다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.</a:t>
            </a:r>
          </a:p>
          <a:p>
            <a:pPr marL="734059" lvl="1" indent="-367030" algn="l">
              <a:lnSpc>
                <a:spcPct val="150000"/>
              </a:lnSpc>
              <a:buAutoNum type="arabicPeriod"/>
            </a:pP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고객은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아이디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비밀번호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이름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전화번호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나이로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구성된다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.</a:t>
            </a:r>
          </a:p>
          <a:p>
            <a:pPr marL="734059" lvl="1" indent="-367030" algn="l">
              <a:lnSpc>
                <a:spcPct val="150000"/>
              </a:lnSpc>
              <a:buAutoNum type="arabicPeriod"/>
            </a:pP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고객은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회원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 및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비회원으로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기차를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예매할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 수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있다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.</a:t>
            </a:r>
          </a:p>
          <a:p>
            <a:pPr marL="734059" lvl="1" indent="-367030" algn="l">
              <a:lnSpc>
                <a:spcPct val="150000"/>
              </a:lnSpc>
              <a:buAutoNum type="arabicPeriod"/>
            </a:pP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기차를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예약할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 때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출발시간과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출발역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,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도착역을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정한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 후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조회한다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.</a:t>
            </a:r>
          </a:p>
          <a:p>
            <a:pPr marL="734059" lvl="1" indent="-367030" algn="l">
              <a:lnSpc>
                <a:spcPct val="150000"/>
              </a:lnSpc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기차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종류에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따라서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일반석과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VIP석으로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나누어진다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.</a:t>
            </a:r>
          </a:p>
          <a:p>
            <a:pPr marL="734059" lvl="1" indent="-367030" algn="l">
              <a:lnSpc>
                <a:spcPct val="150000"/>
              </a:lnSpc>
              <a:buAutoNum type="arabicPeriod"/>
            </a:pP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기본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가격은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거리에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따라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 5000원씩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증가한다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.</a:t>
            </a:r>
          </a:p>
          <a:p>
            <a:pPr marL="734059" lvl="1" indent="-367030" algn="l">
              <a:lnSpc>
                <a:spcPct val="150000"/>
              </a:lnSpc>
              <a:buAutoNum type="arabicPeriod"/>
            </a:pP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기차를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선택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 후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고객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나이에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따라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할인율이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들어간다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.</a:t>
            </a:r>
          </a:p>
          <a:p>
            <a:pPr marL="734059" lvl="1" indent="-367030" algn="l">
              <a:lnSpc>
                <a:spcPct val="150000"/>
              </a:lnSpc>
              <a:buAutoNum type="arabicPeriod"/>
            </a:pP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예매한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정보에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따라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할인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 후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실제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가격이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표시된다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.</a:t>
            </a:r>
          </a:p>
          <a:p>
            <a:pPr marL="734059" lvl="1" indent="-367030" algn="l">
              <a:lnSpc>
                <a:spcPct val="150000"/>
              </a:lnSpc>
              <a:buAutoNum type="arabicPeriod"/>
            </a:pP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회원의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건의사항을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게시판으로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받는다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.</a:t>
            </a:r>
          </a:p>
          <a:p>
            <a:pPr marL="734059" lvl="1" indent="-367030" algn="l">
              <a:lnSpc>
                <a:spcPct val="150000"/>
              </a:lnSpc>
              <a:buAutoNum type="arabicPeriod"/>
            </a:pP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관리자는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건의사항에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대해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자동으로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답변을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남긴다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  <a:cs typeface="210 디딤고딕"/>
                <a:sym typeface="210 디딤고딕"/>
              </a:rPr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68A6-809C-46F6-B542-5FEB1E6ADBB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89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8313" y="1232619"/>
            <a:ext cx="50355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2-2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유스케이스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다이어그램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" name="TextBox 47"/>
          <p:cNvSpPr txBox="1">
            <a:spLocks noChangeArrowheads="1"/>
          </p:cNvSpPr>
          <p:nvPr/>
        </p:nvSpPr>
        <p:spPr bwMode="auto">
          <a:xfrm>
            <a:off x="360363" y="252413"/>
            <a:ext cx="6156325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1" hangingPunct="1"/>
            <a:r>
              <a:rPr lang="en-US" altLang="ko-KR" sz="3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</a:t>
            </a:r>
            <a:r>
              <a:rPr lang="ko-KR" altLang="en-US" sz="3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개발 분석</a:t>
            </a:r>
            <a:endParaRPr lang="ko-KR" altLang="en-US" sz="35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 rot="16200000">
            <a:off x="-218280" y="799306"/>
            <a:ext cx="1116012" cy="412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2827379" y="3764478"/>
            <a:ext cx="2113808" cy="486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고객</a:t>
            </a:r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4993574" y="4917931"/>
            <a:ext cx="2113808" cy="486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기차 예약 현황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7146002" y="3764478"/>
            <a:ext cx="2113808" cy="486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기차 시간표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6602743" y="2770127"/>
            <a:ext cx="1207181" cy="486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기차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545242" y="2767857"/>
            <a:ext cx="1179697" cy="486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기차역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228208" y="2767858"/>
            <a:ext cx="1698237" cy="486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고객 나이</a:t>
            </a:r>
            <a:r>
              <a:rPr lang="en-US" altLang="ko-KR" dirty="0" smtClean="0"/>
              <a:t>TYPE</a:t>
            </a:r>
            <a:endParaRPr lang="ko-KR" altLang="en-US" dirty="0"/>
          </a:p>
        </p:txBody>
      </p:sp>
      <p:cxnSp>
        <p:nvCxnSpPr>
          <p:cNvPr id="13" name="꺾인 연결선 12"/>
          <p:cNvCxnSpPr>
            <a:stCxn id="11" idx="2"/>
            <a:endCxn id="2" idx="0"/>
          </p:cNvCxnSpPr>
          <p:nvPr/>
        </p:nvCxnSpPr>
        <p:spPr>
          <a:xfrm rot="16200000" flipH="1">
            <a:off x="2725939" y="2606134"/>
            <a:ext cx="509732" cy="1806956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2" idx="3"/>
            <a:endCxn id="7" idx="0"/>
          </p:cNvCxnSpPr>
          <p:nvPr/>
        </p:nvCxnSpPr>
        <p:spPr>
          <a:xfrm>
            <a:off x="4941187" y="4007922"/>
            <a:ext cx="1109291" cy="91000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8" idx="1"/>
            <a:endCxn id="7" idx="0"/>
          </p:cNvCxnSpPr>
          <p:nvPr/>
        </p:nvCxnSpPr>
        <p:spPr>
          <a:xfrm rot="10800000" flipV="1">
            <a:off x="6050478" y="4007921"/>
            <a:ext cx="1095524" cy="91000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9" idx="2"/>
            <a:endCxn id="8" idx="0"/>
          </p:cNvCxnSpPr>
          <p:nvPr/>
        </p:nvCxnSpPr>
        <p:spPr>
          <a:xfrm rot="16200000" flipH="1">
            <a:off x="7450889" y="3012460"/>
            <a:ext cx="507463" cy="99657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10" idx="2"/>
            <a:endCxn id="8" idx="0"/>
          </p:cNvCxnSpPr>
          <p:nvPr/>
        </p:nvCxnSpPr>
        <p:spPr>
          <a:xfrm rot="5400000">
            <a:off x="8414133" y="3043519"/>
            <a:ext cx="509733" cy="93218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6602742" y="1929903"/>
            <a:ext cx="1207181" cy="486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좌석정보</a:t>
            </a:r>
            <a:endParaRPr lang="ko-KR" altLang="en-US" dirty="0"/>
          </a:p>
        </p:txBody>
      </p:sp>
      <p:cxnSp>
        <p:nvCxnSpPr>
          <p:cNvPr id="32" name="꺾인 연결선 31"/>
          <p:cNvCxnSpPr>
            <a:stCxn id="31" idx="2"/>
            <a:endCxn id="9" idx="0"/>
          </p:cNvCxnSpPr>
          <p:nvPr/>
        </p:nvCxnSpPr>
        <p:spPr>
          <a:xfrm rot="16200000" flipH="1">
            <a:off x="7029665" y="2593458"/>
            <a:ext cx="353336" cy="1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/>
          <p:cNvSpPr/>
          <p:nvPr/>
        </p:nvSpPr>
        <p:spPr>
          <a:xfrm>
            <a:off x="1228208" y="4917931"/>
            <a:ext cx="1698237" cy="486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고객 게시판</a:t>
            </a:r>
            <a:endParaRPr lang="ko-KR" altLang="en-US" dirty="0"/>
          </a:p>
        </p:txBody>
      </p:sp>
      <p:cxnSp>
        <p:nvCxnSpPr>
          <p:cNvPr id="37" name="꺾인 연결선 36"/>
          <p:cNvCxnSpPr>
            <a:stCxn id="2" idx="2"/>
            <a:endCxn id="36" idx="3"/>
          </p:cNvCxnSpPr>
          <p:nvPr/>
        </p:nvCxnSpPr>
        <p:spPr>
          <a:xfrm rot="5400000">
            <a:off x="2950360" y="4227451"/>
            <a:ext cx="910009" cy="957838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/>
          <p:cNvSpPr/>
          <p:nvPr/>
        </p:nvSpPr>
        <p:spPr>
          <a:xfrm>
            <a:off x="5367647" y="5973290"/>
            <a:ext cx="1365662" cy="48688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사용자</a:t>
            </a:r>
            <a:endParaRPr lang="ko-KR" altLang="en-US" dirty="0"/>
          </a:p>
        </p:txBody>
      </p:sp>
      <p:sp>
        <p:nvSpPr>
          <p:cNvPr id="46" name="아래쪽 화살표 45"/>
          <p:cNvSpPr/>
          <p:nvPr/>
        </p:nvSpPr>
        <p:spPr>
          <a:xfrm>
            <a:off x="5854535" y="5448800"/>
            <a:ext cx="427512" cy="4769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68A6-809C-46F6-B542-5FEB1E6ADBB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24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8313" y="1232619"/>
            <a:ext cx="50355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3-1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구현 기능 목록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" name="TextBox 47"/>
          <p:cNvSpPr txBox="1">
            <a:spLocks noChangeArrowheads="1"/>
          </p:cNvSpPr>
          <p:nvPr/>
        </p:nvSpPr>
        <p:spPr bwMode="auto">
          <a:xfrm>
            <a:off x="360363" y="252413"/>
            <a:ext cx="6156325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1" hangingPunct="1"/>
            <a:r>
              <a:rPr lang="en-US" altLang="ko-KR" sz="3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3.</a:t>
            </a:r>
            <a:r>
              <a:rPr lang="ko-KR" altLang="en-US" sz="3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개발 설계</a:t>
            </a:r>
            <a:endParaRPr lang="ko-KR" altLang="en-US" sz="35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 rot="16200000">
            <a:off x="-218280" y="799306"/>
            <a:ext cx="1116012" cy="412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968534"/>
              </p:ext>
            </p:extLst>
          </p:nvPr>
        </p:nvGraphicFramePr>
        <p:xfrm>
          <a:off x="1075532" y="1716190"/>
          <a:ext cx="10051646" cy="4730588"/>
        </p:xfrm>
        <a:graphic>
          <a:graphicData uri="http://schemas.openxmlformats.org/drawingml/2006/table">
            <a:tbl>
              <a:tblPr>
                <a:tableStyleId>{17292A2E-F333-43FB-9621-5CBBE7FDCDCB}</a:tableStyleId>
              </a:tblPr>
              <a:tblGrid>
                <a:gridCol w="253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003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96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96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7468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</a:rPr>
                        <a:t>구현기능 목록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MalgunGothic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algunGothic"/>
                      </a:endParaRPr>
                    </a:p>
                  </a:txBody>
                  <a:tcPr marL="4331" marR="4331" marT="43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결과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algunGothic"/>
                      </a:endParaRPr>
                    </a:p>
                  </a:txBody>
                  <a:tcPr marL="4331" marR="4331" marT="4331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담당자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algunGothic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8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 기능구현 시 </a:t>
                      </a:r>
                      <a:r>
                        <a:rPr lang="ko-KR" altLang="en-US" sz="10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쿼리문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작성 단순화를 위해 </a:t>
                      </a:r>
                      <a:r>
                        <a:rPr lang="en-US" altLang="ko-KR" sz="10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</a:t>
                      </a:r>
                      <a:r>
                        <a:rPr lang="ko-KR" altLang="en-US" sz="10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별로 테이블을 나누어 구성한다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구현완료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이명균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820">
                <a:tc rowSpan="3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1-1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기차 예약 현황 내용은 각 테이블 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키코드만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저장되므로 명칭으로 변경된 뷰 테이블 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구현완료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이명균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82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MalgunGothic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1-2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 테이블 </a:t>
                      </a:r>
                      <a:r>
                        <a:rPr lang="ko-KR" altLang="en-US" sz="1000" u="none" strike="noStrike" dirty="0" err="1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삭제시</a:t>
                      </a:r>
                      <a:r>
                        <a:rPr lang="ko-KR" altLang="en-US" sz="10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예약 테이블에 고객이 있는 경우 </a:t>
                      </a:r>
                      <a:r>
                        <a:rPr lang="ko-KR" altLang="en-US" sz="1000" u="none" strike="noStrike" dirty="0" err="1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참조키</a:t>
                      </a:r>
                      <a:r>
                        <a:rPr lang="ko-KR" altLang="en-US" sz="10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체크하여 삭제 방지 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구현완료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이명균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82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algunGothic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1-3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예약 완료 시 고객</a:t>
                      </a:r>
                      <a:r>
                        <a:rPr lang="en-US" altLang="ko-KR" sz="1000" u="none" strike="noStrike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000" u="none" strike="noStrike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테이블과 </a:t>
                      </a:r>
                      <a:r>
                        <a:rPr lang="ko-KR" altLang="en-US" sz="1000" u="none" strike="noStrike" dirty="0" err="1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기차시간표</a:t>
                      </a:r>
                      <a:r>
                        <a:rPr lang="en-US" altLang="ko-KR" sz="1000" u="none" strike="noStrike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000" u="none" strike="noStrike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테이블에 동시처리되는 프로시저구현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이명균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0820">
                <a:tc gridSpan="5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MalgunGothic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algunGothic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MalgunGothic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algunGothic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08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 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 작성 시 </a:t>
                      </a:r>
                      <a:r>
                        <a:rPr lang="ko-KR" altLang="en-US" sz="10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가독성과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코드 </a:t>
                      </a:r>
                      <a:r>
                        <a:rPr lang="ko-KR" altLang="en-US" sz="10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중복성을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줄이기 위해 디자인 패턴을 적용한다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부분완료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이명균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0820">
                <a:tc rowSpan="4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2-1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기능별 패키지화 및 클래스 분류하여 코드 최소화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구현완료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이명균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082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MalgunGothic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2-2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000" u="none" strike="noStrike" dirty="0" err="1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컨넥션</a:t>
                      </a:r>
                      <a:r>
                        <a:rPr lang="ko-KR" altLang="en-US" sz="10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자원을 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보호하기 위한 </a:t>
                      </a:r>
                      <a:r>
                        <a:rPr lang="en-US" sz="10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Singletone</a:t>
                      </a:r>
                      <a:r>
                        <a:rPr 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패턴 적용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구현완료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이명균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082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MalgunGothic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2-3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화면에서 여러 서비스를 수행하기 위한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Panel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교체 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구현완료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이명균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082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algunGothic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algunGothic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 err="1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리스너</a:t>
                      </a:r>
                      <a:r>
                        <a:rPr lang="ko-KR" altLang="en-US" sz="10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처리시 </a:t>
                      </a:r>
                      <a:r>
                        <a:rPr lang="en-US" altLang="ko-KR" sz="10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0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오류 발생 표시 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부분완료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이명균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0820">
                <a:tc gridSpan="5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MalgunGothic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MalgunGothic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MalgunGothic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algunGothic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08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GUI 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구성 및 이벤트 처리 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부분완료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이명균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0820">
                <a:tc rowSpan="4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3-1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GUI 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 시 </a:t>
                      </a:r>
                      <a:r>
                        <a:rPr lang="en-US" altLang="ko-KR" sz="10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00" u="none" strike="noStrike" dirty="0" err="1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Jfream</a:t>
                      </a:r>
                      <a:r>
                        <a:rPr lang="en-US" altLang="ko-KR" sz="10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상속과 </a:t>
                      </a:r>
                      <a:r>
                        <a:rPr lang="en-US" altLang="ko-KR" sz="10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u="none" strike="noStrike" dirty="0" err="1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이벤트리스너</a:t>
                      </a:r>
                      <a:r>
                        <a:rPr lang="en-US" altLang="ko-KR" sz="10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인터페이스를 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적극 이용하여 불필요한 </a:t>
                      </a:r>
                      <a:r>
                        <a:rPr lang="ko-KR" altLang="en-US" sz="10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자원낭비나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로직을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단순화한다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구현완료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이명균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082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MalgunGothic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3-2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조건을 입력해야 하는 경우 </a:t>
                      </a:r>
                      <a:r>
                        <a:rPr lang="ko-KR" altLang="en-US" sz="10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필수 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필드에 정보가 있어야 다음 단계로 처리되며 아닐 경우 오류메세지를 나타내어 알려준다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구현완료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이명균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082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MalgunGothic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3-3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처리시 초기 화면은 시작 </a:t>
                      </a:r>
                      <a:r>
                        <a:rPr lang="ko-KR" altLang="en-US" sz="10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화면으로 </a:t>
                      </a:r>
                      <a:r>
                        <a:rPr lang="ko-KR" altLang="en-US" sz="1000" u="none" strike="noStrike" dirty="0" err="1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업무메뉴로</a:t>
                      </a:r>
                      <a:r>
                        <a:rPr lang="ko-KR" altLang="en-US" sz="10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시작할 수 있도록 하여 각 업무를 병행 처리 가능하게 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한다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구현완료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이명균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6082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algunGothic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algunGothic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 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리스너를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부분을 수행 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메소드로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분리해서 개발에 용이하도록 한다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구현완료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이명균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31" marR="4331" marT="433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68A6-809C-46F6-B542-5FEB1E6ADBB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79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8313" y="1232619"/>
            <a:ext cx="50355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3-2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ERD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" name="TextBox 47"/>
          <p:cNvSpPr txBox="1">
            <a:spLocks noChangeArrowheads="1"/>
          </p:cNvSpPr>
          <p:nvPr/>
        </p:nvSpPr>
        <p:spPr bwMode="auto">
          <a:xfrm>
            <a:off x="360363" y="252413"/>
            <a:ext cx="6156325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1" hangingPunct="1"/>
            <a:r>
              <a:rPr lang="en-US" altLang="ko-KR" sz="35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</a:t>
            </a:r>
            <a:r>
              <a:rPr lang="en-US" altLang="ko-KR" sz="3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r>
              <a:rPr lang="ko-KR" altLang="en-US" sz="3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개발 설계</a:t>
            </a:r>
            <a:endParaRPr lang="ko-KR" altLang="en-US" sz="35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 rot="16200000">
            <a:off x="-218280" y="799306"/>
            <a:ext cx="1116012" cy="412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7" name="Freeform 9"/>
          <p:cNvSpPr/>
          <p:nvPr/>
        </p:nvSpPr>
        <p:spPr>
          <a:xfrm>
            <a:off x="1523300" y="1377950"/>
            <a:ext cx="7691951" cy="5263184"/>
          </a:xfrm>
          <a:custGeom>
            <a:avLst/>
            <a:gdLst/>
            <a:ahLst/>
            <a:cxnLst/>
            <a:rect l="l" t="t" r="r" b="b"/>
            <a:pathLst>
              <a:path w="7854570" h="7036149">
                <a:moveTo>
                  <a:pt x="0" y="0"/>
                </a:moveTo>
                <a:lnTo>
                  <a:pt x="7854570" y="0"/>
                </a:lnTo>
                <a:lnTo>
                  <a:pt x="7854570" y="7036149"/>
                </a:lnTo>
                <a:lnTo>
                  <a:pt x="0" y="7036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68A6-809C-46F6-B542-5FEB1E6ADBB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77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TTehUmbkkyCjxsDIAqgvg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TTehUmbkkyCjxsDIAqgv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KsBqneexEmWBAigkiN1W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KhjNHnAV02pcfsoVZbUb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GI4m38FhEuh0bwqXd4iZ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GI4m38FhEuh0bwqXd4iZ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GI4m38FhEuh0bwqXd4iZ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GI4m38FhEuh0bwqXd4iZ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GI4m38FhEuh0bwqXd4iZ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KhjNHnAV02pcfsoVZbUbQ"/>
</p:tagLst>
</file>

<file path=ppt/theme/theme1.xml><?xml version="1.0" encoding="utf-8"?>
<a:theme xmlns:a="http://schemas.openxmlformats.org/drawingml/2006/main" name="물방울">
  <a:themeElements>
    <a:clrScheme name="물방울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물방울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TM04033925[[fn=물방울]]</Template>
  <TotalTime>300</TotalTime>
  <Words>889</Words>
  <Application>Microsoft Office PowerPoint</Application>
  <PresentationFormat>와이드스크린</PresentationFormat>
  <Paragraphs>245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8" baseType="lpstr">
      <vt:lpstr>210 디딤고딕</vt:lpstr>
      <vt:lpstr>210 디딤고딕 Bold</vt:lpstr>
      <vt:lpstr>210 디딤고딕 Light</vt:lpstr>
      <vt:lpstr>MalgunGothic</vt:lpstr>
      <vt:lpstr>TDTD타이틀굴림</vt:lpstr>
      <vt:lpstr>나눔스퀘어라운드 Bold</vt:lpstr>
      <vt:lpstr>맑은 고딕</vt:lpstr>
      <vt:lpstr>함초롬바탕</vt:lpstr>
      <vt:lpstr>Arial</vt:lpstr>
      <vt:lpstr>Stencil</vt:lpstr>
      <vt:lpstr>물방울</vt:lpstr>
      <vt:lpstr>PowerPoint 프레젠테이션</vt:lpstr>
      <vt:lpstr>목 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human-17</dc:creator>
  <cp:lastModifiedBy>human-17</cp:lastModifiedBy>
  <cp:revision>39</cp:revision>
  <dcterms:created xsi:type="dcterms:W3CDTF">2024-10-22T05:47:02Z</dcterms:created>
  <dcterms:modified xsi:type="dcterms:W3CDTF">2024-10-25T00:51:18Z</dcterms:modified>
</cp:coreProperties>
</file>